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2"/>
    <p:sldMasterId id="2147483674" r:id="rId3"/>
  </p:sldMasterIdLst>
  <p:notesMasterIdLst>
    <p:notesMasterId r:id="rId25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83" r:id="rId19"/>
    <p:sldId id="273" r:id="rId20"/>
    <p:sldId id="286" r:id="rId21"/>
    <p:sldId id="288" r:id="rId22"/>
    <p:sldId id="289" r:id="rId23"/>
    <p:sldId id="280" r:id="rId24"/>
  </p:sldIdLst>
  <p:sldSz cx="9144000" cy="6858000" type="screen4x3"/>
  <p:notesSz cx="7010400" cy="9296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9" roundtripDataSignature="AMtx7mjuFSU+WHOAx337HW0rorOppLEn2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667" autoAdjust="0"/>
  </p:normalViewPr>
  <p:slideViewPr>
    <p:cSldViewPr snapToGrid="0">
      <p:cViewPr varScale="1">
        <p:scale>
          <a:sx n="72" d="100"/>
          <a:sy n="72" d="100"/>
        </p:scale>
        <p:origin x="1152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customschemas.google.com/relationships/presentationmetadata" Target="meta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42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40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38475" cy="46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70338" y="0"/>
            <a:ext cx="3038475" cy="46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29675"/>
            <a:ext cx="3038475" cy="46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75" cy="46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3" name="Google Shape;26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9" name="Google Shape;429;p10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0" name="Google Shape;430;p10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75" cy="46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1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9" name="Google Shape;45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12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7" name="Google Shape;46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13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4" name="Google Shape;47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4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6" name="Google Shape;48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1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3" name="Google Shape;49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1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3" name="Google Shape;49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1909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18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6" name="Google Shape;51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18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6" name="Google Shape;51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445009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18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6" name="Google Shape;51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116522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9" name="Google Shape;26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18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6" name="Google Shape;51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002093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6" name="Google Shape;566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5" name="Google Shape;2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4" name="Google Shape;334;p4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5" name="Google Shape;335;p4:notes"/>
          <p:cNvSpPr txBox="1">
            <a:spLocks noGrp="1"/>
          </p:cNvSpPr>
          <p:nvPr>
            <p:ph type="sldNum" idx="12"/>
          </p:nvPr>
        </p:nvSpPr>
        <p:spPr>
          <a:xfrm>
            <a:off x="3970338" y="8829675"/>
            <a:ext cx="3038475" cy="46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7" name="Google Shape;35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6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4" name="Google Shape;36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7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38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8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9" name="Google Shape;40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9:notes"/>
          <p:cNvSpPr txBox="1">
            <a:spLocks noGrp="1"/>
          </p:cNvSpPr>
          <p:nvPr>
            <p:ph type="body" idx="1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1" name="Google Shape;42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2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9" name="Google Shape;19;p2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0" name="Google Shape;20;p2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42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4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6" name="Google Shape;76;p4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7" name="Google Shape;77;p4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3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3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4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82" name="Google Shape;82;p4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83" name="Google Shape;83;p4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3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93" name="Google Shape;93;p31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4" name="Google Shape;94;p31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5" name="Google Shape;95;p31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4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8" name="Google Shape;98;p34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9" name="Google Shape;99;p34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7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57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/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/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57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4" name="Google Shape;104;p57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5" name="Google Shape;105;p57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8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8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9pPr>
          </a:lstStyle>
          <a:p>
            <a:endParaRPr/>
          </a:p>
        </p:txBody>
      </p:sp>
      <p:sp>
        <p:nvSpPr>
          <p:cNvPr id="109" name="Google Shape;109;p58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10" name="Google Shape;110;p58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11" name="Google Shape;111;p58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5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9pPr>
          </a:lstStyle>
          <a:p>
            <a:endParaRPr/>
          </a:p>
        </p:txBody>
      </p:sp>
      <p:sp>
        <p:nvSpPr>
          <p:cNvPr id="115" name="Google Shape;115;p59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9pPr>
          </a:lstStyle>
          <a:p>
            <a:endParaRPr/>
          </a:p>
        </p:txBody>
      </p:sp>
      <p:sp>
        <p:nvSpPr>
          <p:cNvPr id="116" name="Google Shape;116;p59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17" name="Google Shape;117;p59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18" name="Google Shape;118;p59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60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122" name="Google Shape;122;p60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9pPr>
          </a:lstStyle>
          <a:p>
            <a:endParaRPr/>
          </a:p>
        </p:txBody>
      </p:sp>
      <p:sp>
        <p:nvSpPr>
          <p:cNvPr id="123" name="Google Shape;123;p60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124" name="Google Shape;124;p60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9pPr>
          </a:lstStyle>
          <a:p>
            <a:endParaRPr/>
          </a:p>
        </p:txBody>
      </p:sp>
      <p:sp>
        <p:nvSpPr>
          <p:cNvPr id="125" name="Google Shape;125;p60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26" name="Google Shape;126;p60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27" name="Google Shape;127;p60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61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1" name="Google Shape;131;p61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2" name="Google Shape;132;p61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2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62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9pPr>
          </a:lstStyle>
          <a:p>
            <a:endParaRPr/>
          </a:p>
        </p:txBody>
      </p:sp>
      <p:sp>
        <p:nvSpPr>
          <p:cNvPr id="136" name="Google Shape;136;p62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9pPr>
          </a:lstStyle>
          <a:p>
            <a:endParaRPr/>
          </a:p>
        </p:txBody>
      </p:sp>
      <p:sp>
        <p:nvSpPr>
          <p:cNvPr id="137" name="Google Shape;137;p62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8" name="Google Shape;138;p62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9" name="Google Shape;139;p62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3" name="Google Shape;23;p2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4" name="Google Shape;24;p2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3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63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63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9pPr>
          </a:lstStyle>
          <a:p>
            <a:endParaRPr/>
          </a:p>
        </p:txBody>
      </p:sp>
      <p:sp>
        <p:nvSpPr>
          <p:cNvPr id="144" name="Google Shape;144;p63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5" name="Google Shape;145;p63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" name="Google Shape;146;p63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64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150" name="Google Shape;150;p64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51" name="Google Shape;151;p64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52" name="Google Shape;152;p64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5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65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156" name="Google Shape;156;p65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57" name="Google Shape;157;p65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58" name="Google Shape;158;p65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66"/>
          <p:cNvSpPr/>
          <p:nvPr/>
        </p:nvSpPr>
        <p:spPr>
          <a:xfrm>
            <a:off x="0" y="0"/>
            <a:ext cx="9144000" cy="965200"/>
          </a:xfrm>
          <a:prstGeom prst="rect">
            <a:avLst/>
          </a:prstGeom>
          <a:solidFill>
            <a:srgbClr val="524C85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8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66"/>
          <p:cNvSpPr txBox="1">
            <a:spLocks noGrp="1"/>
          </p:cNvSpPr>
          <p:nvPr>
            <p:ph type="title"/>
          </p:nvPr>
        </p:nvSpPr>
        <p:spPr>
          <a:xfrm>
            <a:off x="457200" y="203518"/>
            <a:ext cx="7406640" cy="588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6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pic>
        <p:nvPicPr>
          <p:cNvPr id="163" name="Google Shape;163;p66" descr="logo-swoosh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75600" y="331274"/>
            <a:ext cx="904240" cy="288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Custom Layout">
  <p:cSld name="5_Custom Layout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6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9pPr>
          </a:lstStyle>
          <a:p>
            <a:endParaRPr/>
          </a:p>
        </p:txBody>
      </p:sp>
      <p:sp>
        <p:nvSpPr>
          <p:cNvPr id="166" name="Google Shape;166;p67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9pPr>
          </a:lstStyle>
          <a:p>
            <a:endParaRPr/>
          </a:p>
        </p:txBody>
      </p:sp>
      <p:sp>
        <p:nvSpPr>
          <p:cNvPr id="167" name="Google Shape;167;p67"/>
          <p:cNvSpPr/>
          <p:nvPr/>
        </p:nvSpPr>
        <p:spPr>
          <a:xfrm>
            <a:off x="0" y="0"/>
            <a:ext cx="9144000" cy="965200"/>
          </a:xfrm>
          <a:prstGeom prst="rect">
            <a:avLst/>
          </a:prstGeom>
          <a:solidFill>
            <a:srgbClr val="748B97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67"/>
          <p:cNvSpPr txBox="1">
            <a:spLocks noGrp="1"/>
          </p:cNvSpPr>
          <p:nvPr>
            <p:ph type="title"/>
          </p:nvPr>
        </p:nvSpPr>
        <p:spPr>
          <a:xfrm>
            <a:off x="457200" y="203518"/>
            <a:ext cx="7406640" cy="588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9" name="Google Shape;169;p67" descr="logo-swoosh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75600" y="331274"/>
            <a:ext cx="904240" cy="288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3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179" name="Google Shape;179;p33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80" name="Google Shape;180;p33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81" name="Google Shape;181;p33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4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44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/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/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44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86" name="Google Shape;186;p44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87" name="Google Shape;187;p44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4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9pPr>
          </a:lstStyle>
          <a:p>
            <a:endParaRPr/>
          </a:p>
        </p:txBody>
      </p:sp>
      <p:sp>
        <p:nvSpPr>
          <p:cNvPr id="191" name="Google Shape;191;p45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92" name="Google Shape;192;p45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93" name="Google Shape;193;p45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4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9pPr>
          </a:lstStyle>
          <a:p>
            <a:endParaRPr/>
          </a:p>
        </p:txBody>
      </p:sp>
      <p:sp>
        <p:nvSpPr>
          <p:cNvPr id="197" name="Google Shape;197;p4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9pPr>
          </a:lstStyle>
          <a:p>
            <a:endParaRPr/>
          </a:p>
        </p:txBody>
      </p:sp>
      <p:sp>
        <p:nvSpPr>
          <p:cNvPr id="198" name="Google Shape;198;p46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99" name="Google Shape;199;p46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00" name="Google Shape;200;p46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4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204" name="Google Shape;204;p4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9pPr>
          </a:lstStyle>
          <a:p>
            <a:endParaRPr/>
          </a:p>
        </p:txBody>
      </p:sp>
      <p:sp>
        <p:nvSpPr>
          <p:cNvPr id="205" name="Google Shape;205;p4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206" name="Google Shape;206;p4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»"/>
              <a:defRPr sz="1600"/>
            </a:lvl9pPr>
          </a:lstStyle>
          <a:p>
            <a:endParaRPr/>
          </a:p>
        </p:txBody>
      </p:sp>
      <p:sp>
        <p:nvSpPr>
          <p:cNvPr id="207" name="Google Shape;207;p47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08" name="Google Shape;208;p47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09" name="Google Shape;209;p47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5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5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9" name="Google Shape;29;p3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0" name="Google Shape;30;p3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48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13" name="Google Shape;213;p48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14" name="Google Shape;214;p48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9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17" name="Google Shape;217;p49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18" name="Google Shape;218;p49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5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5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/>
            </a:lvl9pPr>
          </a:lstStyle>
          <a:p>
            <a:endParaRPr/>
          </a:p>
        </p:txBody>
      </p:sp>
      <p:sp>
        <p:nvSpPr>
          <p:cNvPr id="222" name="Google Shape;222;p50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9pPr>
          </a:lstStyle>
          <a:p>
            <a:endParaRPr/>
          </a:p>
        </p:txBody>
      </p:sp>
      <p:sp>
        <p:nvSpPr>
          <p:cNvPr id="223" name="Google Shape;223;p50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24" name="Google Shape;224;p50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25" name="Google Shape;225;p50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5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51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51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  <a:defRPr sz="900"/>
            </a:lvl9pPr>
          </a:lstStyle>
          <a:p>
            <a:endParaRPr/>
          </a:p>
        </p:txBody>
      </p:sp>
      <p:sp>
        <p:nvSpPr>
          <p:cNvPr id="230" name="Google Shape;230;p51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31" name="Google Shape;231;p51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32" name="Google Shape;232;p51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5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52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36" name="Google Shape;236;p52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37" name="Google Shape;237;p52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38" name="Google Shape;238;p52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53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53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42" name="Google Shape;242;p53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43" name="Google Shape;243;p53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44" name="Google Shape;244;p53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" type="objOnly">
  <p:cSld name="OBJECT_ONLY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54"/>
          <p:cNvSpPr txBox="1">
            <a:spLocks noGrp="1"/>
          </p:cNvSpPr>
          <p:nvPr>
            <p:ph type="body" idx="1"/>
          </p:nvPr>
        </p:nvSpPr>
        <p:spPr>
          <a:xfrm>
            <a:off x="457200" y="274638"/>
            <a:ext cx="8229600" cy="5851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47" name="Google Shape;247;p54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48" name="Google Shape;248;p54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49" name="Google Shape;249;p54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55"/>
          <p:cNvSpPr/>
          <p:nvPr/>
        </p:nvSpPr>
        <p:spPr>
          <a:xfrm>
            <a:off x="0" y="0"/>
            <a:ext cx="9144000" cy="965200"/>
          </a:xfrm>
          <a:prstGeom prst="rect">
            <a:avLst/>
          </a:prstGeom>
          <a:solidFill>
            <a:srgbClr val="524C85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8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55"/>
          <p:cNvSpPr txBox="1">
            <a:spLocks noGrp="1"/>
          </p:cNvSpPr>
          <p:nvPr>
            <p:ph type="title"/>
          </p:nvPr>
        </p:nvSpPr>
        <p:spPr>
          <a:xfrm>
            <a:off x="457200" y="203518"/>
            <a:ext cx="7406640" cy="588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5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pic>
        <p:nvPicPr>
          <p:cNvPr id="254" name="Google Shape;254;p55" descr="logo-swoosh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75600" y="331274"/>
            <a:ext cx="904240" cy="288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Custom Layout">
  <p:cSld name="5_Custom Layout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5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9pPr>
          </a:lstStyle>
          <a:p>
            <a:endParaRPr/>
          </a:p>
        </p:txBody>
      </p:sp>
      <p:sp>
        <p:nvSpPr>
          <p:cNvPr id="257" name="Google Shape;257;p5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»"/>
              <a:defRPr sz="1800"/>
            </a:lvl9pPr>
          </a:lstStyle>
          <a:p>
            <a:endParaRPr/>
          </a:p>
        </p:txBody>
      </p:sp>
      <p:sp>
        <p:nvSpPr>
          <p:cNvPr id="258" name="Google Shape;258;p56"/>
          <p:cNvSpPr/>
          <p:nvPr/>
        </p:nvSpPr>
        <p:spPr>
          <a:xfrm>
            <a:off x="0" y="0"/>
            <a:ext cx="9144000" cy="965200"/>
          </a:xfrm>
          <a:prstGeom prst="rect">
            <a:avLst/>
          </a:prstGeom>
          <a:solidFill>
            <a:srgbClr val="748B97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56"/>
          <p:cNvSpPr txBox="1">
            <a:spLocks noGrp="1"/>
          </p:cNvSpPr>
          <p:nvPr>
            <p:ph type="title"/>
          </p:nvPr>
        </p:nvSpPr>
        <p:spPr>
          <a:xfrm>
            <a:off x="457200" y="203518"/>
            <a:ext cx="7406640" cy="588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60" name="Google Shape;260;p56" descr="logo-swoosh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75600" y="331274"/>
            <a:ext cx="904240" cy="288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6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6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3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5" name="Google Shape;35;p3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6" name="Google Shape;36;p3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0" name="Google Shape;40;p37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1" name="Google Shape;41;p3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2" name="Google Shape;42;p3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3" name="Google Shape;43;p3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8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3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8" name="Google Shape;48;p38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38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0" name="Google Shape;50;p3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1" name="Google Shape;51;p3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" name="Google Shape;52;p3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3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6" name="Google Shape;56;p3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7" name="Google Shape;57;p3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40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4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3" name="Google Shape;63;p4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4" name="Google Shape;64;p4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41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41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4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0" name="Google Shape;70;p4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1" name="Google Shape;71;p4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" name="Google Shape;13;p2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4" name="Google Shape;14;p2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5">
            <a:alphaModFix/>
          </a:blip>
          <a:stretch>
            <a:fillRect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30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8" name="Google Shape;88;p30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9" name="Google Shape;89;p30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2" name="Google Shape;172;p3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3" name="Google Shape;173;p32"/>
          <p:cNvSpPr txBox="1">
            <a:spLocks noGrp="1"/>
          </p:cNvSpPr>
          <p:nvPr>
            <p:ph type="dt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74" name="Google Shape;174;p32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75" name="Google Shape;175;p32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XingongLi/fldpl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itprdkarsap.home.ku.edu/download/fldpln/fldpln_py_installer_mcr.exe" TargetMode="External"/><Relationship Id="rId4" Type="http://schemas.openxmlformats.org/officeDocument/2006/relationships/hyperlink" Target="https://itprdkarsap.home.ku.edu/download/fldpln/wildcat_10m_3dep.zip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itprdkarsap.home.ku.edu/download/fldpln/wildcat_10m_3dep.zip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itprdkarsap.home.ku.edu/download/fldpln/fldpln_py_installer_mcr.exe" TargetMode="External"/><Relationship Id="rId4" Type="http://schemas.openxmlformats.org/officeDocument/2006/relationships/hyperlink" Target="https://github.com/XingongLi/fldpln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XingongLi/fldpln/blob/main/examples/notebooks/00_build_fldpln_python_environment.md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XingongLi/fldpln/blob/main/examples/notebooks/01_build_segment_library.ipynb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XingongLi/fldpln/blob/main/examples/notebooks/02_build_tiled_library.ipynb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XingongLi/fldpln/blob/main/examples/notebooks/03_mapping_special.ipynb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XingongLi/fldpln/blob/main/examples/notebooks/04_mapping_event.ipynb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"/>
          <p:cNvSpPr txBox="1">
            <a:spLocks noGrp="1"/>
          </p:cNvSpPr>
          <p:nvPr>
            <p:ph type="title"/>
          </p:nvPr>
        </p:nvSpPr>
        <p:spPr>
          <a:xfrm>
            <a:off x="457200" y="88392"/>
            <a:ext cx="8229600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000" dirty="0"/>
              <a:t>Using the FLDPLN Model for Flood Inundation Model</a:t>
            </a:r>
            <a:endParaRPr sz="4000" dirty="0"/>
          </a:p>
        </p:txBody>
      </p:sp>
      <p:sp>
        <p:nvSpPr>
          <p:cNvPr id="266" name="Google Shape;266;p1"/>
          <p:cNvSpPr txBox="1">
            <a:spLocks noGrp="1"/>
          </p:cNvSpPr>
          <p:nvPr>
            <p:ph type="body" idx="1"/>
          </p:nvPr>
        </p:nvSpPr>
        <p:spPr>
          <a:xfrm>
            <a:off x="457200" y="1624584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2800" dirty="0"/>
              <a:t>Introduction to the FLDPLN FIM model </a:t>
            </a:r>
            <a:endParaRPr sz="2800"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2800" dirty="0"/>
              <a:t>Use Wildcat Creek, KS Labor Day flood event as an example</a:t>
            </a:r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2800" dirty="0"/>
              <a:t>Workshop materials</a:t>
            </a:r>
          </a:p>
          <a:p>
            <a:pPr marL="800100" lvl="1">
              <a:spcBef>
                <a:spcPts val="640"/>
              </a:spcBef>
              <a:buSzPts val="3200"/>
              <a:buChar char="•"/>
            </a:pPr>
            <a:r>
              <a:rPr lang="en-US" sz="2000" dirty="0">
                <a:hlinkClick r:id="rId3"/>
              </a:rPr>
              <a:t>Notebooks, Python packages and tools </a:t>
            </a:r>
            <a:r>
              <a:rPr lang="en-US" sz="2000" dirty="0"/>
              <a:t>are on GitHub</a:t>
            </a:r>
          </a:p>
          <a:p>
            <a:pPr marL="1257300" lvl="2">
              <a:spcBef>
                <a:spcPts val="640"/>
              </a:spcBef>
              <a:buSzPts val="3200"/>
            </a:pPr>
            <a:r>
              <a:rPr lang="en-US" sz="1600" dirty="0">
                <a:hlinkClick r:id="rId3"/>
              </a:rPr>
              <a:t>https://github.com/XingongLi/fldpln</a:t>
            </a:r>
            <a:r>
              <a:rPr lang="en-US" sz="1600" dirty="0"/>
              <a:t> </a:t>
            </a:r>
          </a:p>
          <a:p>
            <a:pPr marL="1257300" lvl="2">
              <a:spcBef>
                <a:spcPts val="640"/>
              </a:spcBef>
              <a:buSzPts val="3200"/>
            </a:pPr>
            <a:r>
              <a:rPr lang="en-US" sz="1600" dirty="0"/>
              <a:t>fldpln_py, MATLAB Runtime installer (without MATLAB Runtime), fldpln and ArcGIS toolbox</a:t>
            </a:r>
          </a:p>
          <a:p>
            <a:pPr marL="800100" lvl="1">
              <a:spcBef>
                <a:spcPts val="640"/>
              </a:spcBef>
              <a:buSzPts val="3200"/>
              <a:buChar char="•"/>
            </a:pPr>
            <a:r>
              <a:rPr lang="en-US" sz="2000" dirty="0">
                <a:hlinkClick r:id="rId4"/>
              </a:rPr>
              <a:t>Wildcat Creek data</a:t>
            </a:r>
            <a:r>
              <a:rPr lang="en-US" sz="2000" dirty="0"/>
              <a:t> is on KU KBS-KARS server</a:t>
            </a:r>
          </a:p>
          <a:p>
            <a:pPr marL="1257300" lvl="2">
              <a:spcBef>
                <a:spcPts val="640"/>
              </a:spcBef>
              <a:buSzPts val="3200"/>
            </a:pPr>
            <a:r>
              <a:rPr lang="en-US" sz="1600" dirty="0"/>
              <a:t>DEMs, segment shapefiles, gauge data and reference FIM map</a:t>
            </a:r>
          </a:p>
          <a:p>
            <a:pPr marL="800100" lvl="1">
              <a:spcBef>
                <a:spcPts val="640"/>
              </a:spcBef>
              <a:buSzPts val="3200"/>
              <a:buChar char="•"/>
            </a:pPr>
            <a:r>
              <a:rPr lang="en-US" sz="2000" dirty="0">
                <a:hlinkClick r:id="rId5"/>
              </a:rPr>
              <a:t>In</a:t>
            </a:r>
            <a:r>
              <a:rPr lang="en-US" sz="2000" dirty="0">
                <a:hlinkClick r:id="rId5"/>
              </a:rPr>
              <a:t>staller with MATLAB Runtime included </a:t>
            </a:r>
            <a:r>
              <a:rPr lang="en-US" sz="2000" dirty="0"/>
              <a:t>on KU KBS-KARS server</a:t>
            </a:r>
          </a:p>
          <a:p>
            <a:pPr marL="342900">
              <a:spcBef>
                <a:spcPts val="640"/>
              </a:spcBef>
              <a:buSzPts val="3200"/>
            </a:pPr>
            <a:r>
              <a:rPr lang="en-US" sz="2400" dirty="0"/>
              <a:t>About 6 hours</a:t>
            </a:r>
          </a:p>
          <a:p>
            <a:pPr marL="800100" lvl="1">
              <a:spcBef>
                <a:spcPts val="640"/>
              </a:spcBef>
              <a:buSzPts val="3200"/>
              <a:buChar char="•"/>
            </a:pPr>
            <a:endParaRPr lang="en-US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10"/>
          <p:cNvSpPr txBox="1">
            <a:spLocks noGrp="1"/>
          </p:cNvSpPr>
          <p:nvPr>
            <p:ph type="title"/>
          </p:nvPr>
        </p:nvSpPr>
        <p:spPr>
          <a:xfrm>
            <a:off x="3276600" y="304800"/>
            <a:ext cx="6019632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Inundation Mapping</a:t>
            </a:r>
            <a:endParaRPr sz="4000" dirty="0"/>
          </a:p>
        </p:txBody>
      </p:sp>
      <p:sp>
        <p:nvSpPr>
          <p:cNvPr id="433" name="Google Shape;433;p10"/>
          <p:cNvSpPr txBox="1">
            <a:spLocks noGrp="1"/>
          </p:cNvSpPr>
          <p:nvPr>
            <p:ph type="body" idx="1"/>
          </p:nvPr>
        </p:nvSpPr>
        <p:spPr>
          <a:xfrm>
            <a:off x="3479482" y="1459055"/>
            <a:ext cx="5696467" cy="4801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/>
              <a:t>Interpolated FSP DOF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/>
              <a:t>A FPP is flooded by a FSP if its DOF &gt; DTF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 sz="2000" dirty="0"/>
              <a:t>FloodDepth</a:t>
            </a:r>
            <a:r>
              <a:rPr lang="en-US" sz="2000" baseline="-25000" dirty="0"/>
              <a:t>FSP(i)</a:t>
            </a:r>
            <a:r>
              <a:rPr lang="en-US" sz="2000" dirty="0"/>
              <a:t> = DOF</a:t>
            </a:r>
            <a:r>
              <a:rPr lang="en-US" sz="2000" baseline="-25000" dirty="0"/>
              <a:t>FSP(i)</a:t>
            </a:r>
            <a:r>
              <a:rPr lang="en-US" sz="2000" dirty="0"/>
              <a:t> - DTF</a:t>
            </a:r>
            <a:r>
              <a:rPr lang="en-US" sz="2000" baseline="-25000" dirty="0"/>
              <a:t>FSP(i)</a:t>
            </a:r>
            <a:endParaRPr sz="2000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/>
              <a:t>Flood depth at a FPP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 sz="2000" dirty="0"/>
              <a:t>max(FloodDepth</a:t>
            </a:r>
            <a:r>
              <a:rPr lang="en-US" sz="2000" baseline="-25000" dirty="0"/>
              <a:t>FSP(1)</a:t>
            </a:r>
            <a:r>
              <a:rPr lang="en-US" sz="2000" dirty="0"/>
              <a:t>, …, FloodDepth</a:t>
            </a:r>
            <a:r>
              <a:rPr lang="en-US" sz="2000" baseline="-25000" dirty="0"/>
              <a:t>FSP(n)</a:t>
            </a:r>
            <a:r>
              <a:rPr lang="en-US" sz="2000" dirty="0"/>
              <a:t>)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 sz="2000" dirty="0"/>
              <a:t>N is the number of FSPs that flood the FPP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/>
              <a:t>Example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 sz="2000" dirty="0"/>
              <a:t>Flood depth = max((5-3), (7-1)) = 6</a:t>
            </a:r>
            <a:endParaRPr sz="2000" dirty="0"/>
          </a:p>
        </p:txBody>
      </p:sp>
      <p:pic>
        <p:nvPicPr>
          <p:cNvPr id="434" name="Google Shape;434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631" y="76200"/>
            <a:ext cx="3303403" cy="64224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5" name="Google Shape;435;p10"/>
          <p:cNvGrpSpPr/>
          <p:nvPr/>
        </p:nvGrpSpPr>
        <p:grpSpPr>
          <a:xfrm>
            <a:off x="1600200" y="4690303"/>
            <a:ext cx="1600368" cy="1800721"/>
            <a:chOff x="1883334" y="4798431"/>
            <a:chExt cx="1600368" cy="1800721"/>
          </a:xfrm>
        </p:grpSpPr>
        <p:grpSp>
          <p:nvGrpSpPr>
            <p:cNvPr id="436" name="Google Shape;436;p10"/>
            <p:cNvGrpSpPr/>
            <p:nvPr/>
          </p:nvGrpSpPr>
          <p:grpSpPr>
            <a:xfrm>
              <a:off x="1905000" y="4874631"/>
              <a:ext cx="1578702" cy="1724521"/>
              <a:chOff x="4572000" y="5029200"/>
              <a:chExt cx="1600610" cy="1646152"/>
            </a:xfrm>
          </p:grpSpPr>
          <p:sp>
            <p:nvSpPr>
              <p:cNvPr id="437" name="Google Shape;437;p10"/>
              <p:cNvSpPr/>
              <p:nvPr/>
            </p:nvSpPr>
            <p:spPr>
              <a:xfrm>
                <a:off x="4572000" y="5029200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0"/>
              <p:cNvSpPr/>
              <p:nvPr/>
            </p:nvSpPr>
            <p:spPr>
              <a:xfrm>
                <a:off x="4572000" y="5257800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0"/>
              <p:cNvSpPr/>
              <p:nvPr/>
            </p:nvSpPr>
            <p:spPr>
              <a:xfrm>
                <a:off x="4800600" y="5486400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0"/>
              <p:cNvSpPr/>
              <p:nvPr/>
            </p:nvSpPr>
            <p:spPr>
              <a:xfrm>
                <a:off x="5029200" y="5715000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0"/>
              <p:cNvSpPr/>
              <p:nvPr/>
            </p:nvSpPr>
            <p:spPr>
              <a:xfrm>
                <a:off x="5257800" y="5953626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0"/>
              <p:cNvSpPr/>
              <p:nvPr/>
            </p:nvSpPr>
            <p:spPr>
              <a:xfrm>
                <a:off x="5257800" y="6200189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0"/>
              <p:cNvSpPr/>
              <p:nvPr/>
            </p:nvSpPr>
            <p:spPr>
              <a:xfrm>
                <a:off x="5257800" y="6446752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0"/>
              <p:cNvSpPr/>
              <p:nvPr/>
            </p:nvSpPr>
            <p:spPr>
              <a:xfrm>
                <a:off x="5944010" y="5486400"/>
                <a:ext cx="228600" cy="228600"/>
              </a:xfrm>
              <a:prstGeom prst="rect">
                <a:avLst/>
              </a:prstGeom>
              <a:solidFill>
                <a:srgbClr val="71BEC4"/>
              </a:solidFill>
              <a:ln w="25400" cap="flat" cmpd="sng">
                <a:solidFill>
                  <a:srgbClr val="0070C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445" name="Google Shape;445;p10"/>
              <p:cNvCxnSpPr/>
              <p:nvPr/>
            </p:nvCxnSpPr>
            <p:spPr>
              <a:xfrm>
                <a:off x="4686300" y="5151437"/>
                <a:ext cx="1257710" cy="4572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00B050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cxnSp>
            <p:nvCxnSpPr>
              <p:cNvPr id="446" name="Google Shape;446;p10"/>
              <p:cNvCxnSpPr>
                <a:endCxn id="444" idx="1"/>
              </p:cNvCxnSpPr>
              <p:nvPr/>
            </p:nvCxnSpPr>
            <p:spPr>
              <a:xfrm rot="10800000" flipH="1">
                <a:off x="5200910" y="5600700"/>
                <a:ext cx="743100" cy="2139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00B050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cxnSp>
            <p:nvCxnSpPr>
              <p:cNvPr id="447" name="Google Shape;447;p10"/>
              <p:cNvCxnSpPr>
                <a:endCxn id="444" idx="1"/>
              </p:cNvCxnSpPr>
              <p:nvPr/>
            </p:nvCxnSpPr>
            <p:spPr>
              <a:xfrm rot="10800000" flipH="1">
                <a:off x="5440910" y="5600700"/>
                <a:ext cx="503100" cy="6504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00B050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</p:grpSp>
        <p:sp>
          <p:nvSpPr>
            <p:cNvPr id="448" name="Google Shape;448;p10"/>
            <p:cNvSpPr txBox="1"/>
            <p:nvPr/>
          </p:nvSpPr>
          <p:spPr>
            <a:xfrm>
              <a:off x="2525446" y="4947085"/>
              <a:ext cx="402666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5</a:t>
              </a:r>
              <a:endParaRPr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10"/>
            <p:cNvSpPr txBox="1"/>
            <p:nvPr/>
          </p:nvSpPr>
          <p:spPr>
            <a:xfrm>
              <a:off x="2677846" y="5328085"/>
              <a:ext cx="402666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3</a:t>
              </a:r>
              <a:endParaRPr dirty="0"/>
            </a:p>
          </p:txBody>
        </p:sp>
        <p:sp>
          <p:nvSpPr>
            <p:cNvPr id="450" name="Google Shape;450;p10"/>
            <p:cNvSpPr txBox="1"/>
            <p:nvPr/>
          </p:nvSpPr>
          <p:spPr>
            <a:xfrm>
              <a:off x="2944546" y="5785285"/>
              <a:ext cx="402666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</a:t>
              </a:r>
              <a:endParaRPr dirty="0"/>
            </a:p>
          </p:txBody>
        </p:sp>
        <p:sp>
          <p:nvSpPr>
            <p:cNvPr id="451" name="Google Shape;451;p10"/>
            <p:cNvSpPr txBox="1"/>
            <p:nvPr/>
          </p:nvSpPr>
          <p:spPr>
            <a:xfrm>
              <a:off x="2359419" y="5543427"/>
              <a:ext cx="402666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5</a:t>
              </a:r>
              <a:endParaRPr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Google Shape;452;p10"/>
            <p:cNvSpPr txBox="1"/>
            <p:nvPr/>
          </p:nvSpPr>
          <p:spPr>
            <a:xfrm>
              <a:off x="2568989" y="6002915"/>
              <a:ext cx="402666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7</a:t>
              </a:r>
              <a:endParaRPr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10"/>
            <p:cNvSpPr txBox="1"/>
            <p:nvPr/>
          </p:nvSpPr>
          <p:spPr>
            <a:xfrm>
              <a:off x="1883334" y="4798431"/>
              <a:ext cx="402666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3</a:t>
              </a:r>
              <a:endParaRPr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4" name="Google Shape;454;p10"/>
          <p:cNvSpPr/>
          <p:nvPr/>
        </p:nvSpPr>
        <p:spPr>
          <a:xfrm>
            <a:off x="1998728" y="2514600"/>
            <a:ext cx="236639" cy="228600"/>
          </a:xfrm>
          <a:prstGeom prst="ellipse">
            <a:avLst/>
          </a:prstGeom>
          <a:solidFill>
            <a:srgbClr val="FFFF00"/>
          </a:solidFill>
          <a:ln w="25400" cap="flat" cmpd="sng">
            <a:solidFill>
              <a:srgbClr val="88A3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p10"/>
          <p:cNvSpPr/>
          <p:nvPr/>
        </p:nvSpPr>
        <p:spPr>
          <a:xfrm>
            <a:off x="899469" y="5476364"/>
            <a:ext cx="236639" cy="228600"/>
          </a:xfrm>
          <a:prstGeom prst="ellipse">
            <a:avLst/>
          </a:prstGeom>
          <a:solidFill>
            <a:srgbClr val="FFFF00"/>
          </a:solidFill>
          <a:ln w="25400" cap="flat" cmpd="sng">
            <a:solidFill>
              <a:srgbClr val="88A3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p10"/>
          <p:cNvSpPr/>
          <p:nvPr/>
        </p:nvSpPr>
        <p:spPr>
          <a:xfrm>
            <a:off x="1143000" y="1752600"/>
            <a:ext cx="236639" cy="228600"/>
          </a:xfrm>
          <a:prstGeom prst="ellipse">
            <a:avLst/>
          </a:prstGeom>
          <a:solidFill>
            <a:srgbClr val="FFFF00"/>
          </a:solidFill>
          <a:ln w="25400" cap="flat" cmpd="sng">
            <a:solidFill>
              <a:srgbClr val="88A3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1"/>
          <p:cNvSpPr txBox="1">
            <a:spLocks noGrp="1"/>
          </p:cNvSpPr>
          <p:nvPr>
            <p:ph type="title"/>
          </p:nvPr>
        </p:nvSpPr>
        <p:spPr>
          <a:xfrm>
            <a:off x="-88900" y="76200"/>
            <a:ext cx="91567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Parallel Inundation Mapping</a:t>
            </a:r>
            <a:endParaRPr dirty="0"/>
          </a:p>
        </p:txBody>
      </p:sp>
      <p:sp>
        <p:nvSpPr>
          <p:cNvPr id="462" name="Google Shape;462;p11"/>
          <p:cNvSpPr txBox="1">
            <a:spLocks noGrp="1"/>
          </p:cNvSpPr>
          <p:nvPr>
            <p:ph type="body" idx="1"/>
          </p:nvPr>
        </p:nvSpPr>
        <p:spPr>
          <a:xfrm>
            <a:off x="304800" y="1358348"/>
            <a:ext cx="4953000" cy="51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/>
              <a:t>Time sensitive application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/>
              <a:t>Tiled libraries ready for parallelization</a:t>
            </a:r>
            <a:endParaRPr sz="2000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/>
              <a:t>Dask with custom directed acyclic graph (DAG)</a:t>
            </a:r>
            <a:endParaRPr dirty="0"/>
          </a:p>
        </p:txBody>
      </p:sp>
      <p:pic>
        <p:nvPicPr>
          <p:cNvPr id="463" name="Google Shape;463;p11" descr="https://149695847.v2.pressablecdn.com/wp-content/uploads/2021/11/Serial-algorithm-and-parallel-computing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4000" y="1371600"/>
            <a:ext cx="2851569" cy="3124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41250" y="4633452"/>
            <a:ext cx="1495425" cy="80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2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70" name="Google Shape;470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581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12"/>
          <p:cNvSpPr txBox="1"/>
          <p:nvPr/>
        </p:nvSpPr>
        <p:spPr>
          <a:xfrm>
            <a:off x="9939" y="0"/>
            <a:ext cx="9134061" cy="646331"/>
          </a:xfrm>
          <a:prstGeom prst="rect">
            <a:avLst/>
          </a:prstGeom>
          <a:solidFill>
            <a:srgbClr val="9A9AD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Mapping </a:t>
            </a:r>
            <a:r>
              <a:rPr lang="en-US" sz="3600" b="1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Sep. 3, 2018 </a:t>
            </a:r>
            <a:r>
              <a:rPr lang="en-US" sz="3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Wildcat Creek Flood</a:t>
            </a:r>
            <a:endParaRPr sz="36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13"/>
          <p:cNvSpPr txBox="1">
            <a:spLocks noGrp="1"/>
          </p:cNvSpPr>
          <p:nvPr>
            <p:ph type="title"/>
          </p:nvPr>
        </p:nvSpPr>
        <p:spPr>
          <a:xfrm>
            <a:off x="486654" y="8080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7" name="Google Shape;477;p13"/>
          <p:cNvSpPr txBox="1">
            <a:spLocks noGrp="1"/>
          </p:cNvSpPr>
          <p:nvPr>
            <p:ph type="body" idx="1"/>
          </p:nvPr>
        </p:nvSpPr>
        <p:spPr>
          <a:xfrm>
            <a:off x="486654" y="2133601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139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endParaRPr dirty="0"/>
          </a:p>
        </p:txBody>
      </p:sp>
      <p:sp>
        <p:nvSpPr>
          <p:cNvPr id="478" name="Google Shape;478;p13"/>
          <p:cNvSpPr txBox="1">
            <a:spLocks noGrp="1"/>
          </p:cNvSpPr>
          <p:nvPr>
            <p:ph type="sldNum" idx="12"/>
          </p:nvPr>
        </p:nvSpPr>
        <p:spPr>
          <a:xfrm>
            <a:off x="6582654" y="6656097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 dirty="0"/>
          </a:p>
        </p:txBody>
      </p:sp>
      <p:pic>
        <p:nvPicPr>
          <p:cNvPr id="479" name="Google Shape;479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8600" y="748507"/>
            <a:ext cx="8789095" cy="6109493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8600" y="735807"/>
            <a:ext cx="8753367" cy="6102347"/>
          </a:xfrm>
          <a:prstGeom prst="rect">
            <a:avLst/>
          </a:prstGeom>
          <a:noFill/>
          <a:ln>
            <a:noFill/>
          </a:ln>
        </p:spPr>
      </p:pic>
      <p:pic>
        <p:nvPicPr>
          <p:cNvPr id="481" name="Google Shape;481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24770" y="735807"/>
            <a:ext cx="8753368" cy="6095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482" name="Google Shape;482;p1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28600" y="732129"/>
            <a:ext cx="8789094" cy="6080910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13"/>
          <p:cNvSpPr txBox="1"/>
          <p:nvPr/>
        </p:nvSpPr>
        <p:spPr>
          <a:xfrm>
            <a:off x="1248654" y="72451"/>
            <a:ext cx="67056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HAND and FLDPLN FIM with 10-m DEM</a:t>
            </a: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14"/>
          <p:cNvSpPr txBox="1"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Mapping Wildcat Creek 2018 Labor Day Flood</a:t>
            </a:r>
            <a:endParaRPr sz="3600" dirty="0"/>
          </a:p>
        </p:txBody>
      </p:sp>
      <p:sp>
        <p:nvSpPr>
          <p:cNvPr id="489" name="Google Shape;489;p14"/>
          <p:cNvSpPr txBox="1">
            <a:spLocks noGrp="1"/>
          </p:cNvSpPr>
          <p:nvPr>
            <p:ph type="body" idx="1"/>
          </p:nvPr>
        </p:nvSpPr>
        <p:spPr>
          <a:xfrm>
            <a:off x="304800" y="1143000"/>
            <a:ext cx="83820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457200">
              <a:spcBef>
                <a:spcPts val="0"/>
              </a:spcBef>
              <a:buSzPts val="2800"/>
            </a:pPr>
            <a:r>
              <a:rPr lang="en-US" sz="2800" dirty="0">
                <a:hlinkClick r:id="rId3"/>
              </a:rPr>
              <a:t>Wildcat Creek data </a:t>
            </a:r>
            <a:r>
              <a:rPr lang="en-US" sz="2800" dirty="0"/>
              <a:t>on KU KBS-KARS server</a:t>
            </a:r>
            <a:endParaRPr sz="2800"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DEM (GeoTIFF and BIL)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Gauge data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Reference inundation map</a:t>
            </a:r>
          </a:p>
          <a:p>
            <a:pPr marL="742950" lvl="1" indent="-285750">
              <a:spcBef>
                <a:spcPts val="480"/>
              </a:spcBef>
              <a:buSzPts val="2400"/>
            </a:pPr>
            <a:r>
              <a:rPr lang="en-US" sz="2400" dirty="0"/>
              <a:t>Segment shapefiles (not necessary but just in case)</a:t>
            </a:r>
            <a:endParaRPr lang="en-US" dirty="0"/>
          </a:p>
          <a:p>
            <a:pPr marL="342900">
              <a:spcBef>
                <a:spcPts val="560"/>
              </a:spcBef>
              <a:buSzPts val="2800"/>
            </a:pPr>
            <a:r>
              <a:rPr lang="en-US" sz="2800" dirty="0">
                <a:hlinkClick r:id="rId4"/>
              </a:rPr>
              <a:t>Notebooks, Python packages and tools </a:t>
            </a:r>
            <a:r>
              <a:rPr lang="en-US" sz="2800" dirty="0"/>
              <a:t>are on GitHub</a:t>
            </a:r>
          </a:p>
          <a:p>
            <a:pPr marL="342900">
              <a:spcBef>
                <a:spcPts val="560"/>
              </a:spcBef>
              <a:buSzPts val="2800"/>
            </a:pPr>
            <a:r>
              <a:rPr lang="en-US" sz="2800" dirty="0">
                <a:hlinkClick r:id="rId5"/>
              </a:rPr>
              <a:t>Installer with MATLAB Runtime included </a:t>
            </a:r>
            <a:r>
              <a:rPr lang="en-US" sz="2800" dirty="0"/>
              <a:t>on KU KBS-KARS server</a:t>
            </a:r>
          </a:p>
          <a:p>
            <a:pPr marL="342900">
              <a:spcBef>
                <a:spcPts val="560"/>
              </a:spcBef>
              <a:buSzPts val="2800"/>
            </a:pPr>
            <a:endParaRPr lang="en-US" sz="2800"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endParaRPr dirty="0"/>
          </a:p>
          <a:p>
            <a:pPr marL="342900" lvl="0" indent="-1651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endParaRPr sz="2800" dirty="0"/>
          </a:p>
        </p:txBody>
      </p:sp>
      <p:sp>
        <p:nvSpPr>
          <p:cNvPr id="490" name="Google Shape;490;p14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15"/>
          <p:cNvSpPr txBox="1"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Prepare DEM</a:t>
            </a:r>
            <a:endParaRPr sz="3600" dirty="0"/>
          </a:p>
        </p:txBody>
      </p:sp>
      <p:sp>
        <p:nvSpPr>
          <p:cNvPr id="496" name="Google Shape;496;p15"/>
          <p:cNvSpPr txBox="1">
            <a:spLocks noGrp="1"/>
          </p:cNvSpPr>
          <p:nvPr>
            <p:ph type="body" idx="1"/>
          </p:nvPr>
        </p:nvSpPr>
        <p:spPr>
          <a:xfrm>
            <a:off x="304800" y="1143000"/>
            <a:ext cx="83820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 dirty="0"/>
              <a:t>Hydro-condition DEM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No conditioning for the Wildcat DEM</a:t>
            </a:r>
            <a:endParaRPr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 dirty="0"/>
              <a:t>Convert hydro-conditioned DEM (in GeoTIFF) into BILs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ArcGIS toolbox fldpln preprocess model.atbx</a:t>
            </a:r>
            <a:endParaRPr sz="2400"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fldpln_pre_process_tool tool</a:t>
            </a:r>
            <a:endParaRPr dirty="0"/>
          </a:p>
          <a:p>
            <a:pPr marL="742950" lvl="1" indent="-1333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endParaRPr sz="2400" dirty="0"/>
          </a:p>
        </p:txBody>
      </p:sp>
      <p:sp>
        <p:nvSpPr>
          <p:cNvPr id="497" name="Google Shape;497;p15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15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B5E12-EB93-55F2-4AA5-D0E8349417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57200">
              <a:spcBef>
                <a:spcPts val="480"/>
              </a:spcBef>
              <a:buSzPts val="2400"/>
            </a:pPr>
            <a:r>
              <a:rPr lang="en-US" sz="2800" dirty="0">
                <a:hlinkClick r:id="rId3"/>
              </a:rPr>
              <a:t>00_build_fldpln_python_env.md</a:t>
            </a:r>
            <a:endParaRPr lang="en-US" dirty="0"/>
          </a:p>
          <a:p>
            <a:pPr indent="-457200">
              <a:spcBef>
                <a:spcPts val="480"/>
              </a:spcBef>
              <a:buSzPts val="2400"/>
            </a:pPr>
            <a:r>
              <a:rPr lang="en-US" sz="2800" dirty="0"/>
              <a:t>Major steps</a:t>
            </a:r>
          </a:p>
          <a:p>
            <a:pPr lvl="1" indent="-457200">
              <a:spcBef>
                <a:spcPts val="480"/>
              </a:spcBef>
              <a:buSzPts val="2400"/>
            </a:pPr>
            <a:r>
              <a:rPr lang="en-US" sz="2400" dirty="0"/>
              <a:t>Install miniconda and mamba</a:t>
            </a:r>
          </a:p>
          <a:p>
            <a:pPr lvl="1" indent="-457200">
              <a:spcBef>
                <a:spcPts val="480"/>
              </a:spcBef>
              <a:buSzPts val="2400"/>
            </a:pPr>
            <a:r>
              <a:rPr lang="en-US" sz="2400" dirty="0"/>
              <a:t>Create the fldpln environment using fldpln_windows.yaml</a:t>
            </a:r>
          </a:p>
          <a:p>
            <a:pPr lvl="1" indent="-457200">
              <a:spcBef>
                <a:spcPts val="480"/>
              </a:spcBef>
              <a:buSzPts val="2400"/>
            </a:pPr>
            <a:r>
              <a:rPr lang="en-US" sz="2400" dirty="0"/>
              <a:t>Install MATLAB runtime and the fldpln_py package</a:t>
            </a:r>
          </a:p>
          <a:p>
            <a:pPr lvl="1" indent="-457200">
              <a:spcBef>
                <a:spcPts val="480"/>
              </a:spcBef>
              <a:buSzPts val="2400"/>
            </a:pPr>
            <a:r>
              <a:rPr lang="en-US" sz="2400" dirty="0"/>
              <a:t>Install fldpln package</a:t>
            </a:r>
          </a:p>
          <a:p>
            <a:pPr lvl="1" indent="-457200">
              <a:spcBef>
                <a:spcPts val="480"/>
              </a:spcBef>
              <a:buSzPts val="2400"/>
            </a:pPr>
            <a:r>
              <a:rPr lang="en-US" sz="2400" dirty="0"/>
              <a:t>Install JupyterLab or VSC if necessary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97AA913-44F0-4DC9-AD7B-2E4C74719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/>
          <a:lstStyle/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sz="4400" dirty="0"/>
              <a:t>Build the fldpln Python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769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8"/>
          <p:cNvSpPr txBox="1"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Build segment-based Library</a:t>
            </a:r>
          </a:p>
        </p:txBody>
      </p:sp>
      <p:sp>
        <p:nvSpPr>
          <p:cNvPr id="519" name="Google Shape;519;p18"/>
          <p:cNvSpPr txBox="1">
            <a:spLocks noGrp="1"/>
          </p:cNvSpPr>
          <p:nvPr>
            <p:ph type="body" idx="1"/>
          </p:nvPr>
        </p:nvSpPr>
        <p:spPr>
          <a:xfrm>
            <a:off x="419100" y="1371600"/>
            <a:ext cx="8305800" cy="51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457200">
              <a:spcBef>
                <a:spcPts val="480"/>
              </a:spcBef>
              <a:buSzPts val="2400"/>
            </a:pPr>
            <a:r>
              <a:rPr lang="en-US" sz="2800" dirty="0">
                <a:hlinkClick r:id="rId3"/>
              </a:rPr>
              <a:t>01_build_segment_library.ipynb</a:t>
            </a:r>
            <a:endParaRPr lang="en-US" sz="2800" dirty="0"/>
          </a:p>
          <a:p>
            <a:pPr indent="-457200">
              <a:spcBef>
                <a:spcPts val="480"/>
              </a:spcBef>
              <a:buSzPts val="2400"/>
            </a:pPr>
            <a:r>
              <a:rPr lang="en-US" sz="2800" dirty="0"/>
              <a:t>Major steps</a:t>
            </a:r>
            <a:endParaRPr sz="2800"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Identify stream networks and generate segments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Select segments and prepare spatial mask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Create raw segment-based library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Reformat segment-based library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Generate stream order</a:t>
            </a:r>
            <a:endParaRPr sz="2400"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endParaRPr dirty="0"/>
          </a:p>
        </p:txBody>
      </p:sp>
      <p:sp>
        <p:nvSpPr>
          <p:cNvPr id="520" name="Google Shape;520;p18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8"/>
          <p:cNvSpPr txBox="1"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Tile segment-based Library</a:t>
            </a:r>
          </a:p>
        </p:txBody>
      </p:sp>
      <p:sp>
        <p:nvSpPr>
          <p:cNvPr id="519" name="Google Shape;519;p18"/>
          <p:cNvSpPr txBox="1">
            <a:spLocks noGrp="1"/>
          </p:cNvSpPr>
          <p:nvPr>
            <p:ph type="body" idx="1"/>
          </p:nvPr>
        </p:nvSpPr>
        <p:spPr>
          <a:xfrm>
            <a:off x="419100" y="1371600"/>
            <a:ext cx="8305800" cy="51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457200">
              <a:spcBef>
                <a:spcPts val="480"/>
              </a:spcBef>
              <a:buSzPts val="2400"/>
            </a:pPr>
            <a:r>
              <a:rPr lang="en-US" sz="2800" dirty="0">
                <a:hlinkClick r:id="rId3"/>
              </a:rPr>
              <a:t>02_build_tiled_library.ipynb</a:t>
            </a:r>
            <a:endParaRPr lang="en-US" sz="2800" dirty="0"/>
          </a:p>
          <a:p>
            <a:pPr indent="-457200">
              <a:spcBef>
                <a:spcPts val="480"/>
              </a:spcBef>
              <a:buSzPts val="2400"/>
            </a:pPr>
            <a:r>
              <a:rPr lang="en-US" sz="2800" dirty="0"/>
              <a:t>Major steps</a:t>
            </a:r>
            <a:endParaRPr sz="2800"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Tile segment-based library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Calculate FSP and segment downstream distance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Assign stream order to FSPs and segments</a:t>
            </a:r>
            <a:endParaRPr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endParaRPr dirty="0"/>
          </a:p>
        </p:txBody>
      </p:sp>
      <p:sp>
        <p:nvSpPr>
          <p:cNvPr id="520" name="Google Shape;520;p18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725129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8"/>
          <p:cNvSpPr txBox="1"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Create Special Maps</a:t>
            </a:r>
          </a:p>
        </p:txBody>
      </p:sp>
      <p:sp>
        <p:nvSpPr>
          <p:cNvPr id="519" name="Google Shape;519;p18"/>
          <p:cNvSpPr txBox="1">
            <a:spLocks noGrp="1"/>
          </p:cNvSpPr>
          <p:nvPr>
            <p:ph type="body" idx="1"/>
          </p:nvPr>
        </p:nvSpPr>
        <p:spPr>
          <a:xfrm>
            <a:off x="419100" y="1371600"/>
            <a:ext cx="8305800" cy="51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457200">
              <a:spcBef>
                <a:spcPts val="480"/>
              </a:spcBef>
              <a:buSzPts val="2400"/>
            </a:pPr>
            <a:r>
              <a:rPr lang="en-US" sz="2800" dirty="0">
                <a:hlinkClick r:id="rId3"/>
              </a:rPr>
              <a:t>03_mapping_special.ipynb</a:t>
            </a:r>
            <a:endParaRPr lang="en-US" sz="2800" dirty="0"/>
          </a:p>
          <a:p>
            <a:pPr indent="-457200">
              <a:spcBef>
                <a:spcPts val="480"/>
              </a:spcBef>
              <a:buSzPts val="2400"/>
            </a:pPr>
            <a:r>
              <a:rPr lang="en-US" sz="2800" dirty="0"/>
              <a:t>Four special maps</a:t>
            </a:r>
            <a:endParaRPr sz="2800"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Minimum depth to flood map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Number of FSP map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Depression depth map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Constant FSP stage map (all the FSP has the same stage)</a:t>
            </a:r>
          </a:p>
        </p:txBody>
      </p:sp>
      <p:sp>
        <p:nvSpPr>
          <p:cNvPr id="520" name="Google Shape;520;p18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4504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"/>
          <p:cNvSpPr txBox="1">
            <a:spLocks noGrp="1"/>
          </p:cNvSpPr>
          <p:nvPr>
            <p:ph type="title"/>
          </p:nvPr>
        </p:nvSpPr>
        <p:spPr>
          <a:xfrm>
            <a:off x="0" y="274638"/>
            <a:ext cx="9067800" cy="944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Low Complexity FIM Models</a:t>
            </a:r>
            <a:endParaRPr dirty="0"/>
          </a:p>
        </p:txBody>
      </p:sp>
      <p:sp>
        <p:nvSpPr>
          <p:cNvPr id="272" name="Google Shape;272;p2"/>
          <p:cNvSpPr txBox="1">
            <a:spLocks noGrp="1"/>
          </p:cNvSpPr>
          <p:nvPr>
            <p:ph type="body" idx="1"/>
          </p:nvPr>
        </p:nvSpPr>
        <p:spPr>
          <a:xfrm>
            <a:off x="4191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Hydrodynamic models are more accurate but need more data and computational resources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Low complexity models are faster and need few inputs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dirty="0"/>
              <a:t>Faster at high resolution over large areas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dirty="0"/>
              <a:t>Hydro-conditioned DEM as the primary input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Especially useful in predicting inundation extent and depth that are likely to occur in the </a:t>
            </a:r>
            <a:r>
              <a:rPr lang="en-US" i="1" dirty="0"/>
              <a:t>immediate future </a:t>
            </a:r>
            <a:r>
              <a:rPr lang="en-US" dirty="0"/>
              <a:t>using observed or forecasted stream stage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8"/>
          <p:cNvSpPr txBox="1"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Map Flood Events</a:t>
            </a:r>
          </a:p>
        </p:txBody>
      </p:sp>
      <p:sp>
        <p:nvSpPr>
          <p:cNvPr id="519" name="Google Shape;519;p18"/>
          <p:cNvSpPr txBox="1">
            <a:spLocks noGrp="1"/>
          </p:cNvSpPr>
          <p:nvPr>
            <p:ph type="body" idx="1"/>
          </p:nvPr>
        </p:nvSpPr>
        <p:spPr>
          <a:xfrm>
            <a:off x="419100" y="1371600"/>
            <a:ext cx="8305800" cy="51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457200">
              <a:spcBef>
                <a:spcPts val="480"/>
              </a:spcBef>
              <a:buSzPts val="2400"/>
            </a:pPr>
            <a:r>
              <a:rPr lang="en-US" sz="2800" dirty="0">
                <a:hlinkClick r:id="rId3"/>
              </a:rPr>
              <a:t>04_mapping_event.ipynb</a:t>
            </a:r>
            <a:endParaRPr lang="en-US" sz="2800" dirty="0"/>
          </a:p>
          <a:p>
            <a:pPr indent="-457200">
              <a:spcBef>
                <a:spcPts val="480"/>
              </a:spcBef>
              <a:buSzPts val="2400"/>
            </a:pPr>
            <a:r>
              <a:rPr lang="en-US" sz="2800" dirty="0"/>
              <a:t>Major steps</a:t>
            </a:r>
            <a:endParaRPr sz="2800"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Prepare gauge stage elevation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Snap gauge to FSPs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Interpolate FSP stage</a:t>
            </a: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dirty="0"/>
              <a:t>Create inundation depth map</a:t>
            </a: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endParaRPr dirty="0"/>
          </a:p>
        </p:txBody>
      </p:sp>
      <p:sp>
        <p:nvSpPr>
          <p:cNvPr id="520" name="Google Shape;520;p18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910081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25"/>
          <p:cNvSpPr txBox="1">
            <a:spLocks noGrp="1"/>
          </p:cNvSpPr>
          <p:nvPr>
            <p:ph type="title"/>
          </p:nvPr>
        </p:nvSpPr>
        <p:spPr>
          <a:xfrm>
            <a:off x="457200" y="374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Acknowledgements</a:t>
            </a:r>
            <a:endParaRPr dirty="0"/>
          </a:p>
        </p:txBody>
      </p:sp>
      <p:sp>
        <p:nvSpPr>
          <p:cNvPr id="569" name="Google Shape;569;p25"/>
          <p:cNvSpPr txBox="1">
            <a:spLocks noGrp="1"/>
          </p:cNvSpPr>
          <p:nvPr>
            <p:ph type="body" idx="1"/>
          </p:nvPr>
        </p:nvSpPr>
        <p:spPr>
          <a:xfrm>
            <a:off x="533400" y="1219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dirty="0"/>
              <a:t>Jude and graduate students @KU</a:t>
            </a:r>
            <a:endParaRPr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dirty="0"/>
              <a:t>James and Junho @UA</a:t>
            </a:r>
            <a:endParaRPr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dirty="0"/>
              <a:t>Funding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 dirty="0"/>
              <a:t>GIS-PB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 dirty="0"/>
              <a:t>Kansas Water Office (KWO) / KDEM</a:t>
            </a:r>
          </a:p>
          <a:p>
            <a:pPr marL="285750" indent="-285750">
              <a:spcBef>
                <a:spcPts val="480"/>
              </a:spcBef>
              <a:buSzPts val="2400"/>
              <a:buChar char="–"/>
            </a:pPr>
            <a:r>
              <a:rPr lang="en-US" dirty="0"/>
              <a:t>Contact</a:t>
            </a:r>
          </a:p>
          <a:p>
            <a:pPr marL="742950" lvl="1" indent="-285750">
              <a:spcBef>
                <a:spcPts val="480"/>
              </a:spcBef>
              <a:buSzPts val="2400"/>
            </a:pPr>
            <a:r>
              <a:rPr lang="en-US" dirty="0"/>
              <a:t>Xingong Li (lixi@ku.edu)</a:t>
            </a:r>
            <a:endParaRPr dirty="0"/>
          </a:p>
          <a:p>
            <a:pPr marL="342900" lvl="0" indent="-1651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"/>
          <p:cNvSpPr txBox="1"/>
          <p:nvPr/>
        </p:nvSpPr>
        <p:spPr>
          <a:xfrm>
            <a:off x="725488" y="911851"/>
            <a:ext cx="8153400" cy="1061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</a:pPr>
            <a:r>
              <a:rPr lang="en-US" sz="2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Low-complexity flood inundation model based on  backfill and spillover flooding mechanisms</a:t>
            </a:r>
            <a:endParaRPr sz="2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8" name="Google Shape;278;p3"/>
          <p:cNvGrpSpPr/>
          <p:nvPr/>
        </p:nvGrpSpPr>
        <p:grpSpPr>
          <a:xfrm>
            <a:off x="1052513" y="2065338"/>
            <a:ext cx="7023100" cy="4716462"/>
            <a:chOff x="1052513" y="1684337"/>
            <a:chExt cx="7022798" cy="4716463"/>
          </a:xfrm>
        </p:grpSpPr>
        <p:grpSp>
          <p:nvGrpSpPr>
            <p:cNvPr id="279" name="Google Shape;279;p3"/>
            <p:cNvGrpSpPr/>
            <p:nvPr/>
          </p:nvGrpSpPr>
          <p:grpSpPr>
            <a:xfrm>
              <a:off x="4802027" y="1684337"/>
              <a:ext cx="3273284" cy="4187826"/>
              <a:chOff x="4802027" y="1684337"/>
              <a:chExt cx="3273284" cy="4187826"/>
            </a:xfrm>
          </p:grpSpPr>
          <p:grpSp>
            <p:nvGrpSpPr>
              <p:cNvPr id="280" name="Google Shape;280;p3"/>
              <p:cNvGrpSpPr/>
              <p:nvPr/>
            </p:nvGrpSpPr>
            <p:grpSpPr>
              <a:xfrm>
                <a:off x="4802027" y="1684337"/>
                <a:ext cx="3273284" cy="4187826"/>
                <a:chOff x="4802027" y="1684337"/>
                <a:chExt cx="3273284" cy="4187826"/>
              </a:xfrm>
            </p:grpSpPr>
            <p:sp>
              <p:nvSpPr>
                <p:cNvPr id="281" name="Google Shape;281;p3"/>
                <p:cNvSpPr/>
                <p:nvPr/>
              </p:nvSpPr>
              <p:spPr>
                <a:xfrm>
                  <a:off x="4802027" y="1684337"/>
                  <a:ext cx="3273284" cy="4187826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lt1"/>
                </a:solidFill>
                <a:ln w="2540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>
                  <a:outerShdw blurRad="50800" dist="63500" dir="2700000" algn="tl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200"/>
                    <a:buFont typeface="Calibri"/>
                    <a:buNone/>
                  </a:pPr>
                  <a:endParaRPr sz="1200" b="1" i="0" u="none" strike="noStrike" cap="none" dirty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82" name="Google Shape;282;p3"/>
                <p:cNvGrpSpPr/>
                <p:nvPr/>
              </p:nvGrpSpPr>
              <p:grpSpPr>
                <a:xfrm>
                  <a:off x="5343145" y="3246967"/>
                  <a:ext cx="2236317" cy="2232580"/>
                  <a:chOff x="5343145" y="3246967"/>
                  <a:chExt cx="2236317" cy="2232580"/>
                </a:xfrm>
              </p:grpSpPr>
              <p:sp>
                <p:nvSpPr>
                  <p:cNvPr id="283" name="Google Shape;283;p3"/>
                  <p:cNvSpPr/>
                  <p:nvPr/>
                </p:nvSpPr>
                <p:spPr>
                  <a:xfrm rot="2700000">
                    <a:off x="7303517" y="5203602"/>
                    <a:ext cx="228600" cy="228600"/>
                  </a:xfrm>
                  <a:prstGeom prst="rtTriangle">
                    <a:avLst/>
                  </a:prstGeom>
                  <a:solidFill>
                    <a:srgbClr val="6DD9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1200"/>
                      <a:buFont typeface="Calibri"/>
                      <a:buNone/>
                    </a:pPr>
                    <a:endParaRPr sz="1200" b="1" i="0" u="none" strike="noStrike" cap="none" dirty="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4" name="Google Shape;284;p3"/>
                  <p:cNvSpPr/>
                  <p:nvPr/>
                </p:nvSpPr>
                <p:spPr>
                  <a:xfrm rot="2700000">
                    <a:off x="5027253" y="4170119"/>
                    <a:ext cx="2705100" cy="227013"/>
                  </a:xfrm>
                  <a:prstGeom prst="rect">
                    <a:avLst/>
                  </a:prstGeom>
                  <a:solidFill>
                    <a:srgbClr val="6DD9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1200"/>
                      <a:buFont typeface="Calibri"/>
                      <a:buNone/>
                    </a:pPr>
                    <a:endParaRPr sz="1200" b="1" i="0" u="none" strike="noStrike" cap="none" dirty="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85" name="Google Shape;285;p3"/>
                <p:cNvGrpSpPr/>
                <p:nvPr/>
              </p:nvGrpSpPr>
              <p:grpSpPr>
                <a:xfrm>
                  <a:off x="5116513" y="3208338"/>
                  <a:ext cx="2808288" cy="2438400"/>
                  <a:chOff x="3104" y="2021"/>
                  <a:chExt cx="1769" cy="1536"/>
                </a:xfrm>
              </p:grpSpPr>
              <p:cxnSp>
                <p:nvCxnSpPr>
                  <p:cNvPr id="286" name="Google Shape;286;p3"/>
                  <p:cNvCxnSpPr/>
                  <p:nvPr/>
                </p:nvCxnSpPr>
                <p:spPr>
                  <a:xfrm>
                    <a:off x="3108" y="2021"/>
                    <a:ext cx="1440" cy="1440"/>
                  </a:xfrm>
                  <a:prstGeom prst="straightConnector1">
                    <a:avLst/>
                  </a:prstGeom>
                  <a:noFill/>
                  <a:ln w="38100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287" name="Google Shape;287;p3"/>
                  <p:cNvSpPr/>
                  <p:nvPr/>
                </p:nvSpPr>
                <p:spPr>
                  <a:xfrm>
                    <a:off x="3300" y="2213"/>
                    <a:ext cx="96" cy="96"/>
                  </a:xfrm>
                  <a:prstGeom prst="ellipse">
                    <a:avLst/>
                  </a:pr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1200"/>
                      <a:buFont typeface="Calibri"/>
                      <a:buNone/>
                    </a:pPr>
                    <a:endParaRPr sz="1200" b="1" i="0" u="none" strike="noStrike" cap="none" dirty="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8" name="Google Shape;288;p3"/>
                  <p:cNvSpPr/>
                  <p:nvPr/>
                </p:nvSpPr>
                <p:spPr>
                  <a:xfrm>
                    <a:off x="4260" y="3173"/>
                    <a:ext cx="96" cy="96"/>
                  </a:xfrm>
                  <a:prstGeom prst="ellipse">
                    <a:avLst/>
                  </a:pr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1200"/>
                      <a:buFont typeface="Calibri"/>
                      <a:buNone/>
                    </a:pPr>
                    <a:endParaRPr sz="1200" b="1" i="0" u="none" strike="noStrike" cap="none" dirty="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9" name="Google Shape;289;p3"/>
                  <p:cNvSpPr txBox="1"/>
                  <p:nvPr/>
                </p:nvSpPr>
                <p:spPr>
                  <a:xfrm>
                    <a:off x="4047" y="3269"/>
                    <a:ext cx="265" cy="288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2400"/>
                      <a:buFont typeface="Arial"/>
                      <a:buNone/>
                    </a:pPr>
                    <a:r>
                      <a:rPr lang="en-US" sz="24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Q</a:t>
                    </a:r>
                    <a:endParaRPr dirty="0"/>
                  </a:p>
                </p:txBody>
              </p:sp>
              <p:sp>
                <p:nvSpPr>
                  <p:cNvPr id="290" name="Google Shape;290;p3"/>
                  <p:cNvSpPr txBox="1"/>
                  <p:nvPr/>
                </p:nvSpPr>
                <p:spPr>
                  <a:xfrm>
                    <a:off x="3104" y="2309"/>
                    <a:ext cx="244" cy="288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2400"/>
                      <a:buFont typeface="Arial"/>
                      <a:buNone/>
                    </a:pPr>
                    <a:r>
                      <a:rPr lang="en-US" sz="24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P</a:t>
                    </a:r>
                    <a:endParaRPr dirty="0"/>
                  </a:p>
                </p:txBody>
              </p:sp>
              <p:cxnSp>
                <p:nvCxnSpPr>
                  <p:cNvPr id="291" name="Google Shape;291;p3"/>
                  <p:cNvCxnSpPr/>
                  <p:nvPr/>
                </p:nvCxnSpPr>
                <p:spPr>
                  <a:xfrm>
                    <a:off x="3336" y="2029"/>
                    <a:ext cx="1209" cy="1209"/>
                  </a:xfrm>
                  <a:prstGeom prst="straightConnector1">
                    <a:avLst/>
                  </a:prstGeom>
                  <a:noFill/>
                  <a:ln w="12700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292" name="Google Shape;292;p3"/>
                  <p:cNvSpPr txBox="1"/>
                  <p:nvPr/>
                </p:nvSpPr>
                <p:spPr>
                  <a:xfrm flipH="1">
                    <a:off x="4560" y="3173"/>
                    <a:ext cx="169" cy="327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2800"/>
                      <a:buFont typeface="Arial"/>
                      <a:buNone/>
                    </a:pPr>
                    <a:r>
                      <a:rPr lang="en-US"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}</a:t>
                    </a:r>
                    <a:endParaRPr dirty="0"/>
                  </a:p>
                </p:txBody>
              </p:sp>
              <p:sp>
                <p:nvSpPr>
                  <p:cNvPr id="293" name="Google Shape;293;p3"/>
                  <p:cNvSpPr txBox="1"/>
                  <p:nvPr/>
                </p:nvSpPr>
                <p:spPr>
                  <a:xfrm flipH="1">
                    <a:off x="4650" y="3205"/>
                    <a:ext cx="223" cy="288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2400"/>
                      <a:buFont typeface="Arial"/>
                      <a:buNone/>
                    </a:pPr>
                    <a:r>
                      <a:rPr lang="en-US" sz="2400" b="0" i="1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d</a:t>
                    </a:r>
                    <a:endParaRPr sz="2400" b="0" i="1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4" name="Google Shape;294;p3"/>
                  <p:cNvSpPr txBox="1"/>
                  <p:nvPr/>
                </p:nvSpPr>
                <p:spPr>
                  <a:xfrm rot="2692901" flipH="1">
                    <a:off x="3425" y="2461"/>
                    <a:ext cx="1255" cy="21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600"/>
                      <a:buFont typeface="Arial"/>
                      <a:buNone/>
                    </a:pPr>
                    <a:r>
                      <a:rPr lang="en-US" sz="1600" b="1" i="1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water surface</a:t>
                    </a:r>
                    <a:endParaRPr dirty="0"/>
                  </a:p>
                </p:txBody>
              </p:sp>
              <p:cxnSp>
                <p:nvCxnSpPr>
                  <p:cNvPr id="295" name="Google Shape;295;p3"/>
                  <p:cNvCxnSpPr/>
                  <p:nvPr/>
                </p:nvCxnSpPr>
                <p:spPr>
                  <a:xfrm>
                    <a:off x="4544" y="3245"/>
                    <a:ext cx="0" cy="200"/>
                  </a:xfrm>
                  <a:prstGeom prst="straightConnector1">
                    <a:avLst/>
                  </a:prstGeom>
                  <a:noFill/>
                  <a:ln w="19050" cap="flat" cmpd="sng">
                    <a:solidFill>
                      <a:schemeClr val="dk1"/>
                    </a:solidFill>
                    <a:prstDash val="dash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96" name="Google Shape;296;p3"/>
                  <p:cNvCxnSpPr/>
                  <p:nvPr/>
                </p:nvCxnSpPr>
                <p:spPr>
                  <a:xfrm>
                    <a:off x="3344" y="2045"/>
                    <a:ext cx="0" cy="200"/>
                  </a:xfrm>
                  <a:prstGeom prst="straightConnector1">
                    <a:avLst/>
                  </a:prstGeom>
                  <a:noFill/>
                  <a:ln w="19050" cap="flat" cmpd="sng">
                    <a:solidFill>
                      <a:schemeClr val="dk1"/>
                    </a:solidFill>
                    <a:prstDash val="dash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297" name="Google Shape;297;p3"/>
                  <p:cNvSpPr txBox="1"/>
                  <p:nvPr/>
                </p:nvSpPr>
                <p:spPr>
                  <a:xfrm rot="2692901" flipH="1">
                    <a:off x="3384" y="2784"/>
                    <a:ext cx="815" cy="17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200"/>
                      <a:buFont typeface="Arial"/>
                      <a:buNone/>
                    </a:pPr>
                    <a:r>
                      <a:rPr lang="en-US" sz="1200" b="1" i="1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ground surface</a:t>
                    </a:r>
                    <a:endParaRPr dirty="0"/>
                  </a:p>
                </p:txBody>
              </p:sp>
            </p:grpSp>
            <p:sp>
              <p:nvSpPr>
                <p:cNvPr id="298" name="Google Shape;298;p3"/>
                <p:cNvSpPr/>
                <p:nvPr/>
              </p:nvSpPr>
              <p:spPr>
                <a:xfrm>
                  <a:off x="5032248" y="5088952"/>
                  <a:ext cx="1444752" cy="55778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FFFFCC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200"/>
                    <a:buFont typeface="Calibri"/>
                    <a:buNone/>
                  </a:pPr>
                  <a:endParaRPr sz="1200" b="1" i="0" u="none" strike="noStrike" cap="none" dirty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9" name="Google Shape;299;p3"/>
                <p:cNvSpPr txBox="1"/>
                <p:nvPr/>
              </p:nvSpPr>
              <p:spPr>
                <a:xfrm>
                  <a:off x="5029200" y="5088952"/>
                  <a:ext cx="1447800" cy="55403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rPr lang="en-US" sz="1400" b="1" i="1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downhill flow</a:t>
                  </a:r>
                  <a:endParaRPr dirty="0"/>
                </a:p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rPr lang="en-US" sz="1400" b="1" i="1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(overland flow)</a:t>
                  </a:r>
                  <a:endParaRPr dirty="0"/>
                </a:p>
              </p:txBody>
            </p:sp>
            <p:grpSp>
              <p:nvGrpSpPr>
                <p:cNvPr id="300" name="Google Shape;300;p3"/>
                <p:cNvGrpSpPr/>
                <p:nvPr/>
              </p:nvGrpSpPr>
              <p:grpSpPr>
                <a:xfrm>
                  <a:off x="5896150" y="3789237"/>
                  <a:ext cx="799925" cy="828500"/>
                  <a:chOff x="5896150" y="3789237"/>
                  <a:chExt cx="799925" cy="828500"/>
                </a:xfrm>
              </p:grpSpPr>
              <p:cxnSp>
                <p:nvCxnSpPr>
                  <p:cNvPr id="301" name="Google Shape;301;p3"/>
                  <p:cNvCxnSpPr/>
                  <p:nvPr/>
                </p:nvCxnSpPr>
                <p:spPr>
                  <a:xfrm rot="-5400000" flipH="1">
                    <a:off x="6238875" y="4160537"/>
                    <a:ext cx="457200" cy="4572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0000FF"/>
                    </a:solidFill>
                    <a:prstDash val="solid"/>
                    <a:round/>
                    <a:headEnd type="none" w="med" len="med"/>
                    <a:tailEnd type="stealth" w="med" len="med"/>
                  </a:ln>
                </p:spPr>
              </p:cxnSp>
              <p:sp>
                <p:nvSpPr>
                  <p:cNvPr id="302" name="Google Shape;302;p3"/>
                  <p:cNvSpPr txBox="1"/>
                  <p:nvPr/>
                </p:nvSpPr>
                <p:spPr>
                  <a:xfrm rot="2700000" flipH="1">
                    <a:off x="5916913" y="3902333"/>
                    <a:ext cx="415498" cy="2308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FF"/>
                      </a:buClr>
                      <a:buSzPts val="900"/>
                      <a:buFont typeface="Arial"/>
                      <a:buNone/>
                    </a:pPr>
                    <a:r>
                      <a:rPr lang="en-US" sz="900" b="1" i="1" u="none" strike="noStrike" cap="none" dirty="0">
                        <a:solidFill>
                          <a:srgbClr val="0000FF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flow</a:t>
                    </a:r>
                    <a:endParaRPr dirty="0"/>
                  </a:p>
                </p:txBody>
              </p:sp>
            </p:grpSp>
          </p:grpSp>
          <p:grpSp>
            <p:nvGrpSpPr>
              <p:cNvPr id="303" name="Google Shape;303;p3"/>
              <p:cNvGrpSpPr/>
              <p:nvPr/>
            </p:nvGrpSpPr>
            <p:grpSpPr>
              <a:xfrm>
                <a:off x="5698760" y="2001838"/>
                <a:ext cx="1479550" cy="831850"/>
                <a:chOff x="5722938" y="2001838"/>
                <a:chExt cx="1479550" cy="831850"/>
              </a:xfrm>
            </p:grpSpPr>
            <p:sp>
              <p:nvSpPr>
                <p:cNvPr id="304" name="Google Shape;304;p3"/>
                <p:cNvSpPr/>
                <p:nvPr/>
              </p:nvSpPr>
              <p:spPr>
                <a:xfrm>
                  <a:off x="5726621" y="2001838"/>
                  <a:ext cx="1472184" cy="82296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CCFFCC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200"/>
                    <a:buFont typeface="Calibri"/>
                    <a:buNone/>
                  </a:pPr>
                  <a:endParaRPr sz="1200" b="1" i="0" u="none" strike="noStrike" cap="none" dirty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5" name="Google Shape;305;p3"/>
                <p:cNvSpPr txBox="1"/>
                <p:nvPr/>
              </p:nvSpPr>
              <p:spPr>
                <a:xfrm>
                  <a:off x="5722938" y="2001838"/>
                  <a:ext cx="1479550" cy="83185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400"/>
                    <a:buFont typeface="Arial"/>
                    <a:buNone/>
                  </a:pPr>
                  <a:r>
                    <a:rPr lang="en-US" sz="2400" b="1" i="0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Spillover</a:t>
                  </a:r>
                  <a:endParaRPr dirty="0"/>
                </a:p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400"/>
                    <a:buFont typeface="Arial"/>
                    <a:buNone/>
                  </a:pPr>
                  <a:r>
                    <a:rPr lang="en-US" sz="2400" b="1" i="0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Flooding</a:t>
                  </a:r>
                  <a:endParaRPr dirty="0"/>
                </a:p>
              </p:txBody>
            </p:sp>
          </p:grpSp>
        </p:grpSp>
        <p:sp>
          <p:nvSpPr>
            <p:cNvPr id="306" name="Google Shape;306;p3"/>
            <p:cNvSpPr txBox="1"/>
            <p:nvPr/>
          </p:nvSpPr>
          <p:spPr>
            <a:xfrm>
              <a:off x="4978401" y="6040438"/>
              <a:ext cx="2925763" cy="360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US" sz="1600" b="1" i="1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“Water flows downhill”</a:t>
              </a:r>
              <a:endParaRPr dirty="0"/>
            </a:p>
          </p:txBody>
        </p:sp>
        <p:sp>
          <p:nvSpPr>
            <p:cNvPr id="307" name="Google Shape;307;p3"/>
            <p:cNvSpPr txBox="1"/>
            <p:nvPr/>
          </p:nvSpPr>
          <p:spPr>
            <a:xfrm>
              <a:off x="1052513" y="6040438"/>
              <a:ext cx="3263899" cy="360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US" sz="1600" b="1" i="1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“Water seeks its own level”</a:t>
              </a:r>
              <a:endParaRPr dirty="0"/>
            </a:p>
          </p:txBody>
        </p:sp>
        <p:grpSp>
          <p:nvGrpSpPr>
            <p:cNvPr id="308" name="Google Shape;308;p3"/>
            <p:cNvGrpSpPr/>
            <p:nvPr/>
          </p:nvGrpSpPr>
          <p:grpSpPr>
            <a:xfrm>
              <a:off x="1052513" y="1684337"/>
              <a:ext cx="3273284" cy="4187826"/>
              <a:chOff x="1052513" y="1684337"/>
              <a:chExt cx="3273284" cy="4187826"/>
            </a:xfrm>
          </p:grpSpPr>
          <p:grpSp>
            <p:nvGrpSpPr>
              <p:cNvPr id="309" name="Google Shape;309;p3"/>
              <p:cNvGrpSpPr/>
              <p:nvPr/>
            </p:nvGrpSpPr>
            <p:grpSpPr>
              <a:xfrm>
                <a:off x="1052513" y="1684337"/>
                <a:ext cx="3273284" cy="4187826"/>
                <a:chOff x="1052513" y="1684337"/>
                <a:chExt cx="3273284" cy="4187826"/>
              </a:xfrm>
            </p:grpSpPr>
            <p:sp>
              <p:nvSpPr>
                <p:cNvPr id="310" name="Google Shape;310;p3"/>
                <p:cNvSpPr/>
                <p:nvPr/>
              </p:nvSpPr>
              <p:spPr>
                <a:xfrm>
                  <a:off x="1052513" y="1684337"/>
                  <a:ext cx="3273284" cy="4187826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lt1"/>
                </a:solidFill>
                <a:ln w="2540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>
                  <a:outerShdw blurRad="50800" dist="63500" dir="8100000" algn="t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200"/>
                    <a:buFont typeface="Calibri"/>
                    <a:buNone/>
                  </a:pPr>
                  <a:endParaRPr sz="1200" b="1" i="0" u="none" strike="noStrike" cap="none" dirty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1" name="Google Shape;311;p3"/>
                <p:cNvSpPr/>
                <p:nvPr/>
              </p:nvSpPr>
              <p:spPr>
                <a:xfrm rot="5400000">
                  <a:off x="1581892" y="3577598"/>
                  <a:ext cx="1920240" cy="1920240"/>
                </a:xfrm>
                <a:prstGeom prst="rtTriangle">
                  <a:avLst/>
                </a:prstGeom>
                <a:solidFill>
                  <a:srgbClr val="6DD9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200"/>
                    <a:buFont typeface="Calibri"/>
                    <a:buNone/>
                  </a:pPr>
                  <a:endParaRPr sz="1200" b="1" i="0" u="none" strike="noStrike" cap="none" dirty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2" name="Google Shape;312;p3"/>
                <p:cNvSpPr/>
                <p:nvPr/>
              </p:nvSpPr>
              <p:spPr>
                <a:xfrm>
                  <a:off x="2660523" y="5088952"/>
                  <a:ext cx="1444752" cy="55778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FFFFCC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200"/>
                    <a:buFont typeface="Calibri"/>
                    <a:buNone/>
                  </a:pPr>
                  <a:endParaRPr sz="1200" b="1" i="0" u="none" strike="noStrike" cap="none" dirty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3" name="Google Shape;313;p3"/>
                <p:cNvSpPr txBox="1"/>
                <p:nvPr/>
              </p:nvSpPr>
              <p:spPr>
                <a:xfrm>
                  <a:off x="2657475" y="5088952"/>
                  <a:ext cx="1447800" cy="55403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rPr lang="en-US" sz="1400" b="1" i="1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uphill flow</a:t>
                  </a:r>
                  <a:endParaRPr dirty="0"/>
                </a:p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rPr lang="en-US" sz="1400" b="1" i="1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(swelling)</a:t>
                  </a:r>
                  <a:endParaRPr dirty="0"/>
                </a:p>
              </p:txBody>
            </p:sp>
            <p:grpSp>
              <p:nvGrpSpPr>
                <p:cNvPr id="314" name="Google Shape;314;p3"/>
                <p:cNvGrpSpPr/>
                <p:nvPr/>
              </p:nvGrpSpPr>
              <p:grpSpPr>
                <a:xfrm flipH="1">
                  <a:off x="1443038" y="3195637"/>
                  <a:ext cx="2493963" cy="2438400"/>
                  <a:chOff x="853" y="2021"/>
                  <a:chExt cx="1571" cy="1536"/>
                </a:xfrm>
              </p:grpSpPr>
              <p:cxnSp>
                <p:nvCxnSpPr>
                  <p:cNvPr id="315" name="Google Shape;315;p3"/>
                  <p:cNvCxnSpPr/>
                  <p:nvPr/>
                </p:nvCxnSpPr>
                <p:spPr>
                  <a:xfrm>
                    <a:off x="885" y="2021"/>
                    <a:ext cx="1440" cy="1440"/>
                  </a:xfrm>
                  <a:prstGeom prst="straightConnector1">
                    <a:avLst/>
                  </a:prstGeom>
                  <a:noFill/>
                  <a:ln w="38100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316" name="Google Shape;316;p3"/>
                  <p:cNvSpPr/>
                  <p:nvPr/>
                </p:nvSpPr>
                <p:spPr>
                  <a:xfrm>
                    <a:off x="1077" y="2213"/>
                    <a:ext cx="96" cy="96"/>
                  </a:xfrm>
                  <a:prstGeom prst="ellipse">
                    <a:avLst/>
                  </a:pr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1200"/>
                      <a:buFont typeface="Calibri"/>
                      <a:buNone/>
                    </a:pPr>
                    <a:endParaRPr sz="1200" b="1" i="0" u="none" strike="noStrike" cap="none" dirty="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17" name="Google Shape;317;p3"/>
                  <p:cNvSpPr/>
                  <p:nvPr/>
                </p:nvSpPr>
                <p:spPr>
                  <a:xfrm>
                    <a:off x="2037" y="3173"/>
                    <a:ext cx="96" cy="96"/>
                  </a:xfrm>
                  <a:prstGeom prst="ellipse">
                    <a:avLst/>
                  </a:pr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1200"/>
                      <a:buFont typeface="Calibri"/>
                      <a:buNone/>
                    </a:pPr>
                    <a:endParaRPr sz="1200" b="1" i="0" u="none" strike="noStrike" cap="none" dirty="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18" name="Google Shape;318;p3"/>
                  <p:cNvSpPr txBox="1"/>
                  <p:nvPr/>
                </p:nvSpPr>
                <p:spPr>
                  <a:xfrm>
                    <a:off x="853" y="2309"/>
                    <a:ext cx="265" cy="288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2400"/>
                      <a:buFont typeface="Arial"/>
                      <a:buNone/>
                    </a:pPr>
                    <a:r>
                      <a:rPr lang="en-US" sz="24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Q</a:t>
                    </a:r>
                    <a:endParaRPr dirty="0"/>
                  </a:p>
                </p:txBody>
              </p:sp>
              <p:sp>
                <p:nvSpPr>
                  <p:cNvPr id="319" name="Google Shape;319;p3"/>
                  <p:cNvSpPr txBox="1"/>
                  <p:nvPr/>
                </p:nvSpPr>
                <p:spPr>
                  <a:xfrm>
                    <a:off x="1841" y="3269"/>
                    <a:ext cx="244" cy="288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2400"/>
                      <a:buFont typeface="Arial"/>
                      <a:buNone/>
                    </a:pPr>
                    <a:r>
                      <a:rPr lang="en-US" sz="24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P</a:t>
                    </a:r>
                    <a:endParaRPr dirty="0"/>
                  </a:p>
                </p:txBody>
              </p:sp>
              <p:cxnSp>
                <p:nvCxnSpPr>
                  <p:cNvPr id="320" name="Google Shape;320;p3"/>
                  <p:cNvCxnSpPr/>
                  <p:nvPr/>
                </p:nvCxnSpPr>
                <p:spPr>
                  <a:xfrm rot="10800000">
                    <a:off x="2085" y="2266"/>
                    <a:ext cx="0" cy="962"/>
                  </a:xfrm>
                  <a:prstGeom prst="straightConnector1">
                    <a:avLst/>
                  </a:prstGeom>
                  <a:noFill/>
                  <a:ln w="19050" cap="flat" cmpd="sng">
                    <a:solidFill>
                      <a:schemeClr val="dk1"/>
                    </a:solidFill>
                    <a:prstDash val="dash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21" name="Google Shape;321;p3"/>
                  <p:cNvCxnSpPr/>
                  <p:nvPr/>
                </p:nvCxnSpPr>
                <p:spPr>
                  <a:xfrm>
                    <a:off x="1125" y="2261"/>
                    <a:ext cx="1248" cy="0"/>
                  </a:xfrm>
                  <a:prstGeom prst="straightConnector1">
                    <a:avLst/>
                  </a:prstGeom>
                  <a:noFill/>
                  <a:ln w="12700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322" name="Google Shape;322;p3"/>
                  <p:cNvSpPr txBox="1"/>
                  <p:nvPr/>
                </p:nvSpPr>
                <p:spPr>
                  <a:xfrm>
                    <a:off x="2123" y="2597"/>
                    <a:ext cx="223" cy="288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2400"/>
                      <a:buFont typeface="Arial"/>
                      <a:buNone/>
                    </a:pPr>
                    <a:r>
                      <a:rPr lang="en-US" sz="2400" b="0" i="1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d</a:t>
                    </a:r>
                    <a:endParaRPr sz="2400" b="0" i="0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3" name="Google Shape;323;p3"/>
                  <p:cNvSpPr txBox="1"/>
                  <p:nvPr/>
                </p:nvSpPr>
                <p:spPr>
                  <a:xfrm>
                    <a:off x="1169" y="2058"/>
                    <a:ext cx="1255" cy="21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600"/>
                      <a:buFont typeface="Arial"/>
                      <a:buNone/>
                    </a:pPr>
                    <a:r>
                      <a:rPr lang="en-US" sz="1600" b="1" i="1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water surface</a:t>
                    </a:r>
                    <a:endParaRPr dirty="0"/>
                  </a:p>
                </p:txBody>
              </p:sp>
              <p:sp>
                <p:nvSpPr>
                  <p:cNvPr id="324" name="Google Shape;324;p3"/>
                  <p:cNvSpPr txBox="1"/>
                  <p:nvPr/>
                </p:nvSpPr>
                <p:spPr>
                  <a:xfrm rot="2700000">
                    <a:off x="1166" y="2784"/>
                    <a:ext cx="815" cy="17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200"/>
                      <a:buFont typeface="Arial"/>
                      <a:buNone/>
                    </a:pPr>
                    <a:r>
                      <a:rPr lang="en-US" sz="1200" b="1" i="1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ground surface</a:t>
                    </a:r>
                    <a:endParaRPr dirty="0"/>
                  </a:p>
                </p:txBody>
              </p:sp>
            </p:grpSp>
            <p:grpSp>
              <p:nvGrpSpPr>
                <p:cNvPr id="325" name="Google Shape;325;p3"/>
                <p:cNvGrpSpPr/>
                <p:nvPr/>
              </p:nvGrpSpPr>
              <p:grpSpPr>
                <a:xfrm>
                  <a:off x="2171875" y="3930649"/>
                  <a:ext cx="828500" cy="799925"/>
                  <a:chOff x="2162350" y="3943350"/>
                  <a:chExt cx="828500" cy="799925"/>
                </a:xfrm>
              </p:grpSpPr>
              <p:cxnSp>
                <p:nvCxnSpPr>
                  <p:cNvPr id="326" name="Google Shape;326;p3"/>
                  <p:cNvCxnSpPr/>
                  <p:nvPr/>
                </p:nvCxnSpPr>
                <p:spPr>
                  <a:xfrm rot="10800000" flipH="1">
                    <a:off x="2533650" y="3943350"/>
                    <a:ext cx="457200" cy="4572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0000FF"/>
                    </a:solidFill>
                    <a:prstDash val="solid"/>
                    <a:round/>
                    <a:headEnd type="none" w="med" len="med"/>
                    <a:tailEnd type="stealth" w="med" len="med"/>
                  </a:ln>
                </p:spPr>
              </p:cxnSp>
              <p:sp>
                <p:nvSpPr>
                  <p:cNvPr id="327" name="Google Shape;327;p3"/>
                  <p:cNvSpPr txBox="1"/>
                  <p:nvPr/>
                </p:nvSpPr>
                <p:spPr>
                  <a:xfrm rot="-2700000" flipH="1">
                    <a:off x="2183113" y="4399347"/>
                    <a:ext cx="415498" cy="2308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FF"/>
                      </a:buClr>
                      <a:buSzPts val="900"/>
                      <a:buFont typeface="Arial"/>
                      <a:buNone/>
                    </a:pPr>
                    <a:r>
                      <a:rPr lang="en-US" sz="900" b="1" i="1" u="none" strike="noStrike" cap="none" dirty="0">
                        <a:solidFill>
                          <a:srgbClr val="0000FF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flow</a:t>
                    </a:r>
                    <a:endParaRPr dirty="0"/>
                  </a:p>
                </p:txBody>
              </p:sp>
            </p:grpSp>
          </p:grpSp>
          <p:grpSp>
            <p:nvGrpSpPr>
              <p:cNvPr id="328" name="Google Shape;328;p3"/>
              <p:cNvGrpSpPr/>
              <p:nvPr/>
            </p:nvGrpSpPr>
            <p:grpSpPr>
              <a:xfrm>
                <a:off x="1954277" y="2001838"/>
                <a:ext cx="1472184" cy="825500"/>
                <a:chOff x="1954277" y="2001838"/>
                <a:chExt cx="1472184" cy="825500"/>
              </a:xfrm>
            </p:grpSpPr>
            <p:sp>
              <p:nvSpPr>
                <p:cNvPr id="329" name="Google Shape;329;p3"/>
                <p:cNvSpPr/>
                <p:nvPr/>
              </p:nvSpPr>
              <p:spPr>
                <a:xfrm>
                  <a:off x="1954277" y="2001838"/>
                  <a:ext cx="1472184" cy="82296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CCFFCC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200"/>
                    <a:buFont typeface="Calibri"/>
                    <a:buNone/>
                  </a:pPr>
                  <a:endParaRPr sz="1200" b="1" i="0" u="none" strike="noStrike" cap="none" dirty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0" name="Google Shape;330;p3"/>
                <p:cNvSpPr txBox="1"/>
                <p:nvPr/>
              </p:nvSpPr>
              <p:spPr>
                <a:xfrm>
                  <a:off x="1955357" y="2001838"/>
                  <a:ext cx="1470025" cy="825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400"/>
                    <a:buFont typeface="Arial"/>
                    <a:buNone/>
                  </a:pPr>
                  <a:r>
                    <a:rPr lang="en-US" sz="2400" b="1" i="0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Backfill</a:t>
                  </a:r>
                  <a:endParaRPr dirty="0"/>
                </a:p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400"/>
                    <a:buFont typeface="Arial"/>
                    <a:buNone/>
                  </a:pPr>
                  <a:r>
                    <a:rPr lang="en-US" sz="2400" b="1" i="0" u="none" strike="noStrike" cap="none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Flooding</a:t>
                  </a:r>
                  <a:endParaRPr dirty="0"/>
                </a:p>
              </p:txBody>
            </p:sp>
          </p:grpSp>
        </p:grpSp>
      </p:grpSp>
      <p:sp>
        <p:nvSpPr>
          <p:cNvPr id="331" name="Google Shape;331;p3"/>
          <p:cNvSpPr txBox="1"/>
          <p:nvPr/>
        </p:nvSpPr>
        <p:spPr>
          <a:xfrm>
            <a:off x="76199" y="152400"/>
            <a:ext cx="8984143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The FLDPLN (floodplain) Model</a:t>
            </a:r>
            <a:endParaRPr sz="4400" b="0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7" name="Google Shape;337;p4"/>
          <p:cNvCxnSpPr>
            <a:endCxn id="338" idx="2"/>
          </p:cNvCxnSpPr>
          <p:nvPr/>
        </p:nvCxnSpPr>
        <p:spPr>
          <a:xfrm>
            <a:off x="1459068" y="4340212"/>
            <a:ext cx="1141500" cy="0"/>
          </a:xfrm>
          <a:prstGeom prst="straightConnector1">
            <a:avLst/>
          </a:prstGeom>
          <a:noFill/>
          <a:ln w="9525" cap="flat" cmpd="sng">
            <a:solidFill>
              <a:srgbClr val="B5DAD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39" name="Google Shape;339;p4"/>
          <p:cNvSpPr txBox="1">
            <a:spLocks noGrp="1"/>
          </p:cNvSpPr>
          <p:nvPr>
            <p:ph type="title"/>
          </p:nvPr>
        </p:nvSpPr>
        <p:spPr>
          <a:xfrm>
            <a:off x="76199" y="152400"/>
            <a:ext cx="8984143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Major Processes</a:t>
            </a:r>
            <a:endParaRPr dirty="0"/>
          </a:p>
        </p:txBody>
      </p:sp>
      <p:sp>
        <p:nvSpPr>
          <p:cNvPr id="340" name="Google Shape;340;p4" descr="Image result for dem image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8" name="Google Shape;338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2208593" y="3732061"/>
            <a:ext cx="2000250" cy="1216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81141" y="1244940"/>
            <a:ext cx="1879202" cy="107169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814626" y="2180283"/>
            <a:ext cx="1145934" cy="20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535962" y="4494068"/>
            <a:ext cx="1169560" cy="2211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4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814626" y="4520864"/>
            <a:ext cx="1138056" cy="2184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4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rot="5400000">
            <a:off x="4062685" y="3946201"/>
            <a:ext cx="1397103" cy="7880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6" name="Google Shape;346;p4"/>
          <p:cNvGrpSpPr/>
          <p:nvPr/>
        </p:nvGrpSpPr>
        <p:grpSpPr>
          <a:xfrm>
            <a:off x="7282317" y="2762774"/>
            <a:ext cx="1676851" cy="1371083"/>
            <a:chOff x="7108631" y="2548517"/>
            <a:chExt cx="1676851" cy="1371083"/>
          </a:xfrm>
        </p:grpSpPr>
        <p:pic>
          <p:nvPicPr>
            <p:cNvPr id="347" name="Google Shape;347;p4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7108631" y="2548517"/>
              <a:ext cx="1676851" cy="100611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8" name="Google Shape;348;p4"/>
            <p:cNvSpPr txBox="1"/>
            <p:nvPr/>
          </p:nvSpPr>
          <p:spPr>
            <a:xfrm>
              <a:off x="7531864" y="3550268"/>
              <a:ext cx="979037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FLDPLN</a:t>
              </a:r>
              <a:endParaRPr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9" name="Google Shape;349;p4"/>
          <p:cNvSpPr/>
          <p:nvPr/>
        </p:nvSpPr>
        <p:spPr>
          <a:xfrm>
            <a:off x="7968342" y="2425404"/>
            <a:ext cx="304800" cy="2286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88A3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p4"/>
          <p:cNvSpPr/>
          <p:nvPr/>
        </p:nvSpPr>
        <p:spPr>
          <a:xfrm>
            <a:off x="7968342" y="4199662"/>
            <a:ext cx="304800" cy="2286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88A3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4"/>
          <p:cNvSpPr/>
          <p:nvPr/>
        </p:nvSpPr>
        <p:spPr>
          <a:xfrm rot="5400000">
            <a:off x="7041043" y="5472136"/>
            <a:ext cx="304800" cy="2286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88A3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4"/>
          <p:cNvSpPr/>
          <p:nvPr/>
        </p:nvSpPr>
        <p:spPr>
          <a:xfrm rot="5400000">
            <a:off x="3916842" y="4225912"/>
            <a:ext cx="304800" cy="2286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88A3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4"/>
          <p:cNvSpPr/>
          <p:nvPr/>
        </p:nvSpPr>
        <p:spPr>
          <a:xfrm rot="10800000">
            <a:off x="5326544" y="4203130"/>
            <a:ext cx="292448" cy="346440"/>
          </a:xfrm>
          <a:prstGeom prst="chevron">
            <a:avLst>
              <a:gd name="adj" fmla="val 50000"/>
            </a:avLst>
          </a:prstGeom>
          <a:solidFill>
            <a:schemeClr val="accent1"/>
          </a:solidFill>
          <a:ln w="25400" cap="flat" cmpd="sng">
            <a:solidFill>
              <a:srgbClr val="88A3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4"/>
          <p:cNvSpPr txBox="1"/>
          <p:nvPr/>
        </p:nvSpPr>
        <p:spPr>
          <a:xfrm>
            <a:off x="864220" y="1244940"/>
            <a:ext cx="4291027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Hydro-conditioning DEM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FLDPLN inundation modeling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Segment to tiled libraries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Inundation mapping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"/>
          <p:cNvSpPr txBox="1">
            <a:spLocks noGrp="1"/>
          </p:cNvSpPr>
          <p:nvPr>
            <p:ph type="title"/>
          </p:nvPr>
        </p:nvSpPr>
        <p:spPr>
          <a:xfrm>
            <a:off x="381000" y="1524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Hydro-Condition DEM</a:t>
            </a:r>
            <a:endParaRPr dirty="0"/>
          </a:p>
        </p:txBody>
      </p:sp>
      <p:sp>
        <p:nvSpPr>
          <p:cNvPr id="360" name="Google Shape;360;p5"/>
          <p:cNvSpPr txBox="1">
            <a:spLocks noGrp="1"/>
          </p:cNvSpPr>
          <p:nvPr>
            <p:ph type="body" idx="1"/>
          </p:nvPr>
        </p:nvSpPr>
        <p:spPr>
          <a:xfrm>
            <a:off x="381000" y="1219200"/>
            <a:ext cx="8839200" cy="604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</a:pPr>
            <a:r>
              <a:rPr lang="en-US" sz="2800" dirty="0"/>
              <a:t>Processing of a DEM so that the flow of water is continuous across the terrain surface</a:t>
            </a:r>
            <a:endParaRPr sz="2800"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</a:pPr>
            <a:r>
              <a:rPr lang="en-US" sz="2800" dirty="0"/>
              <a:t>Tools</a:t>
            </a:r>
            <a:endParaRPr sz="2800"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</a:pPr>
            <a:r>
              <a:rPr lang="en-US" dirty="0"/>
              <a:t>GIS (ArcHydro) and special tools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</a:pPr>
            <a:r>
              <a:rPr lang="en-US" sz="2800" dirty="0"/>
              <a:t>Examples</a:t>
            </a:r>
            <a:endParaRPr sz="2800"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</a:pPr>
            <a:r>
              <a:rPr lang="en-US" sz="2400" dirty="0"/>
              <a:t>Fill spurious sinks or pits</a:t>
            </a:r>
            <a:endParaRPr sz="2400"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</a:pPr>
            <a:r>
              <a:rPr lang="en-US" sz="2400" dirty="0"/>
              <a:t>Add breach lines to drain sinks</a:t>
            </a:r>
          </a:p>
          <a:p>
            <a:pPr marL="1200150" lvl="2" indent="-285750">
              <a:spcBef>
                <a:spcPts val="560"/>
              </a:spcBef>
              <a:buSzPts val="2800"/>
              <a:buFont typeface="Calibri"/>
              <a:buChar char="–"/>
            </a:pPr>
            <a:r>
              <a:rPr lang="en-US" sz="2000" dirty="0"/>
              <a:t>Burning culverts into roads</a:t>
            </a:r>
            <a:endParaRPr sz="2000" dirty="0"/>
          </a:p>
          <a:p>
            <a:pPr marL="1200150" lvl="2" indent="-285750">
              <a:spcBef>
                <a:spcPts val="560"/>
              </a:spcBef>
              <a:buSzPts val="2800"/>
              <a:buFont typeface="Calibri"/>
              <a:buChar char="–"/>
            </a:pPr>
            <a:r>
              <a:rPr lang="en-US" sz="2000" dirty="0"/>
              <a:t>Cut through bridges above river</a:t>
            </a:r>
            <a:endParaRPr sz="2000" dirty="0"/>
          </a:p>
          <a:p>
            <a:pPr marL="1200150" lvl="2" indent="-285750">
              <a:spcBef>
                <a:spcPts val="560"/>
              </a:spcBef>
              <a:buSzPts val="2800"/>
              <a:buFont typeface="Calibri"/>
              <a:buChar char="–"/>
            </a:pPr>
            <a:r>
              <a:rPr lang="en-US" sz="2000" dirty="0"/>
              <a:t>Burning spillway into dam</a:t>
            </a:r>
            <a:endParaRPr sz="2000"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</a:pPr>
            <a:r>
              <a:rPr lang="en-US" sz="2400" dirty="0"/>
              <a:t>Add flood defense (levees and flood walls) into DEM</a:t>
            </a:r>
            <a:endParaRPr sz="2400"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</a:pPr>
            <a:r>
              <a:rPr lang="en-US" sz="2400" dirty="0"/>
              <a:t>Mask out large waterbodies</a:t>
            </a:r>
            <a:endParaRPr sz="2400" dirty="0"/>
          </a:p>
          <a:p>
            <a:pPr marL="742950" lvl="1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endParaRPr dirty="0"/>
          </a:p>
          <a:p>
            <a:pPr marL="742950" lvl="1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endParaRPr dirty="0"/>
          </a:p>
        </p:txBody>
      </p:sp>
      <p:sp>
        <p:nvSpPr>
          <p:cNvPr id="361" name="Google Shape;361;p5"/>
          <p:cNvSpPr txBox="1">
            <a:spLocks noGrp="1"/>
          </p:cNvSpPr>
          <p:nvPr>
            <p:ph type="sldNum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6" descr="imap_flddpthmap_seg_demo_upstream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47800" y="1143000"/>
            <a:ext cx="5027612" cy="2576513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pic>
      <p:sp>
        <p:nvSpPr>
          <p:cNvPr id="367" name="Google Shape;367;p6"/>
          <p:cNvSpPr txBox="1"/>
          <p:nvPr/>
        </p:nvSpPr>
        <p:spPr>
          <a:xfrm>
            <a:off x="565529" y="226630"/>
            <a:ext cx="7848600" cy="1032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None/>
            </a:pPr>
            <a:r>
              <a:rPr lang="en-US" sz="36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Segment-based modeling with FLDPLN</a:t>
            </a:r>
            <a:endParaRPr dirty="0"/>
          </a:p>
        </p:txBody>
      </p:sp>
      <p:sp>
        <p:nvSpPr>
          <p:cNvPr id="368" name="Google Shape;368;p6"/>
          <p:cNvSpPr/>
          <p:nvPr/>
        </p:nvSpPr>
        <p:spPr>
          <a:xfrm rot="-900000">
            <a:off x="1549976" y="2432242"/>
            <a:ext cx="1867262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 i="1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upstream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 i="1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segment</a:t>
            </a:r>
            <a:endParaRPr dirty="0"/>
          </a:p>
        </p:txBody>
      </p:sp>
      <p:sp>
        <p:nvSpPr>
          <p:cNvPr id="369" name="Google Shape;369;p6"/>
          <p:cNvSpPr/>
          <p:nvPr/>
        </p:nvSpPr>
        <p:spPr>
          <a:xfrm>
            <a:off x="2944812" y="1568409"/>
            <a:ext cx="1295400" cy="479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spillover taper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(depth decay)</a:t>
            </a:r>
            <a:endParaRPr dirty="0"/>
          </a:p>
        </p:txBody>
      </p:sp>
      <p:cxnSp>
        <p:nvCxnSpPr>
          <p:cNvPr id="370" name="Google Shape;370;p6"/>
          <p:cNvCxnSpPr/>
          <p:nvPr/>
        </p:nvCxnSpPr>
        <p:spPr>
          <a:xfrm>
            <a:off x="4170362" y="1728788"/>
            <a:ext cx="252412" cy="17621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1" name="Google Shape;371;p6"/>
          <p:cNvSpPr/>
          <p:nvPr/>
        </p:nvSpPr>
        <p:spPr>
          <a:xfrm rot="-1500000">
            <a:off x="3775028" y="1599644"/>
            <a:ext cx="2605088" cy="595594"/>
          </a:xfrm>
          <a:prstGeom prst="ellipse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1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2" name="Google Shape;372;p6" descr="imap_flddpthmap_seg_demo_downstream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90504" y="3884046"/>
            <a:ext cx="5027613" cy="2576512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pic>
      <p:sp>
        <p:nvSpPr>
          <p:cNvPr id="373" name="Google Shape;373;p6"/>
          <p:cNvSpPr/>
          <p:nvPr/>
        </p:nvSpPr>
        <p:spPr>
          <a:xfrm rot="-1380000">
            <a:off x="4298249" y="4557098"/>
            <a:ext cx="2237748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 i="1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downstream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lang="en-US" sz="2400" b="1" i="1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segment</a:t>
            </a:r>
            <a:endParaRPr dirty="0"/>
          </a:p>
        </p:txBody>
      </p:sp>
      <p:sp>
        <p:nvSpPr>
          <p:cNvPr id="374" name="Google Shape;374;p6"/>
          <p:cNvSpPr/>
          <p:nvPr/>
        </p:nvSpPr>
        <p:spPr>
          <a:xfrm>
            <a:off x="1522146" y="5200083"/>
            <a:ext cx="1295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backfill taper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(lake effect)</a:t>
            </a: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6"/>
          <p:cNvSpPr/>
          <p:nvPr/>
        </p:nvSpPr>
        <p:spPr>
          <a:xfrm rot="-1800000">
            <a:off x="2503122" y="5266937"/>
            <a:ext cx="1745190" cy="595594"/>
          </a:xfrm>
          <a:prstGeom prst="ellipse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1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6" name="Google Shape;376;p6"/>
          <p:cNvCxnSpPr/>
          <p:nvPr/>
        </p:nvCxnSpPr>
        <p:spPr>
          <a:xfrm>
            <a:off x="2685340" y="5315023"/>
            <a:ext cx="252412" cy="17621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7" name="Google Shape;377;p6"/>
          <p:cNvCxnSpPr/>
          <p:nvPr/>
        </p:nvCxnSpPr>
        <p:spPr>
          <a:xfrm rot="10800000" flipH="1">
            <a:off x="3796664" y="2757778"/>
            <a:ext cx="831273" cy="457200"/>
          </a:xfrm>
          <a:prstGeom prst="straightConnector1">
            <a:avLst/>
          </a:prstGeom>
          <a:noFill/>
          <a:ln w="38100" cap="flat" cmpd="sng">
            <a:solidFill>
              <a:srgbClr val="0070C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378" name="Google Shape;378;p6"/>
          <p:cNvSpPr/>
          <p:nvPr/>
        </p:nvSpPr>
        <p:spPr>
          <a:xfrm rot="-1800000">
            <a:off x="3677187" y="3092819"/>
            <a:ext cx="1295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Calibri"/>
              <a:buNone/>
            </a:pPr>
            <a:r>
              <a:rPr lang="en-US" sz="1800" b="1" i="1" u="none" strike="noStrike" cap="none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flow</a:t>
            </a:r>
            <a:endParaRPr sz="1800" b="0" i="1" u="none" strike="noStrike" cap="none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9" name="Google Shape;379;p6"/>
          <p:cNvCxnSpPr/>
          <p:nvPr/>
        </p:nvCxnSpPr>
        <p:spPr>
          <a:xfrm rot="10800000" flipH="1">
            <a:off x="3961606" y="5538704"/>
            <a:ext cx="831273" cy="457200"/>
          </a:xfrm>
          <a:prstGeom prst="straightConnector1">
            <a:avLst/>
          </a:prstGeom>
          <a:noFill/>
          <a:ln w="38100" cap="flat" cmpd="sng">
            <a:solidFill>
              <a:srgbClr val="0070C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380" name="Google Shape;380;p6"/>
          <p:cNvSpPr/>
          <p:nvPr/>
        </p:nvSpPr>
        <p:spPr>
          <a:xfrm rot="-1800000">
            <a:off x="3842129" y="5873745"/>
            <a:ext cx="1295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Calibri"/>
              <a:buNone/>
            </a:pPr>
            <a:r>
              <a:rPr lang="en-US" sz="1800" b="1" i="1" u="none" strike="noStrike" cap="none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flow</a:t>
            </a:r>
            <a:endParaRPr sz="1800" b="0" i="1" u="none" strike="noStrike" cap="none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7"/>
          <p:cNvSpPr txBox="1">
            <a:spLocks noGrp="1"/>
          </p:cNvSpPr>
          <p:nvPr>
            <p:ph type="title"/>
          </p:nvPr>
        </p:nvSpPr>
        <p:spPr>
          <a:xfrm>
            <a:off x="304800" y="125113"/>
            <a:ext cx="8229600" cy="71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Flood Inundation Relations </a:t>
            </a:r>
            <a:endParaRPr dirty="0"/>
          </a:p>
        </p:txBody>
      </p:sp>
      <p:sp>
        <p:nvSpPr>
          <p:cNvPr id="386" name="Google Shape;386;p7"/>
          <p:cNvSpPr txBox="1">
            <a:spLocks noGrp="1"/>
          </p:cNvSpPr>
          <p:nvPr>
            <p:ph type="body" idx="1"/>
          </p:nvPr>
        </p:nvSpPr>
        <p:spPr>
          <a:xfrm>
            <a:off x="0" y="1031581"/>
            <a:ext cx="6002716" cy="5186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/>
              <a:t>A floodplain pixel (FPP) can be flooded by the water originated from flood source (stream) pixels (FSPs) through backfill and spillover flooding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 sz="2000" dirty="0"/>
              <a:t>FSP-FPP flood relation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 sz="2000" dirty="0"/>
              <a:t>many-to-many relation</a:t>
            </a:r>
            <a:endParaRPr dirty="0"/>
          </a:p>
          <a:p>
            <a:pPr marL="742950" lvl="1" indent="-20955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/>
              <a:t>Depth to flood (DTF)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 sz="2000" dirty="0"/>
              <a:t>Minimum depth at a FSP needed to flood a FPP 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 sz="2000" dirty="0"/>
              <a:t>Attribute associated with a FSP-FPP relation</a:t>
            </a:r>
            <a:endParaRPr dirty="0"/>
          </a:p>
          <a:p>
            <a:pPr marL="742950" lvl="1" indent="-20955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dirty="0"/>
              <a:t>FLDPLN model identifies the FSP-FPP flooding relations and their associated DTFs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</a:pPr>
            <a:r>
              <a:rPr lang="en-US" sz="2000" dirty="0"/>
              <a:t>Iterative process</a:t>
            </a:r>
            <a:endParaRPr dirty="0"/>
          </a:p>
        </p:txBody>
      </p:sp>
      <p:pic>
        <p:nvPicPr>
          <p:cNvPr id="387" name="Google Shape;387;p7"/>
          <p:cNvPicPr preferRelativeResize="0"/>
          <p:nvPr/>
        </p:nvPicPr>
        <p:blipFill rotWithShape="1">
          <a:blip r:embed="rId3">
            <a:alphaModFix/>
          </a:blip>
          <a:srcRect l="2742" t="1174" r="2132" b="1282"/>
          <a:stretch/>
        </p:blipFill>
        <p:spPr>
          <a:xfrm>
            <a:off x="6082211" y="990600"/>
            <a:ext cx="2756990" cy="54964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8" name="Google Shape;388;p7"/>
          <p:cNvGrpSpPr/>
          <p:nvPr/>
        </p:nvGrpSpPr>
        <p:grpSpPr>
          <a:xfrm>
            <a:off x="7010400" y="4429625"/>
            <a:ext cx="1600610" cy="1646152"/>
            <a:chOff x="7363736" y="5061966"/>
            <a:chExt cx="1600610" cy="1646152"/>
          </a:xfrm>
        </p:grpSpPr>
        <p:grpSp>
          <p:nvGrpSpPr>
            <p:cNvPr id="389" name="Google Shape;389;p7"/>
            <p:cNvGrpSpPr/>
            <p:nvPr/>
          </p:nvGrpSpPr>
          <p:grpSpPr>
            <a:xfrm>
              <a:off x="7363736" y="5061966"/>
              <a:ext cx="1600610" cy="1646152"/>
              <a:chOff x="4572000" y="5029200"/>
              <a:chExt cx="1600610" cy="1646152"/>
            </a:xfrm>
          </p:grpSpPr>
          <p:sp>
            <p:nvSpPr>
              <p:cNvPr id="390" name="Google Shape;390;p7"/>
              <p:cNvSpPr/>
              <p:nvPr/>
            </p:nvSpPr>
            <p:spPr>
              <a:xfrm>
                <a:off x="4572000" y="5029200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4572000" y="5257800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4800600" y="5486400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5029200" y="5715000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5257800" y="5953626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" name="Google Shape;395;p7"/>
              <p:cNvSpPr/>
              <p:nvPr/>
            </p:nvSpPr>
            <p:spPr>
              <a:xfrm>
                <a:off x="5257800" y="6200189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396;p7"/>
              <p:cNvSpPr/>
              <p:nvPr/>
            </p:nvSpPr>
            <p:spPr>
              <a:xfrm>
                <a:off x="5257800" y="6446752"/>
                <a:ext cx="228600" cy="228600"/>
              </a:xfrm>
              <a:prstGeom prst="rect">
                <a:avLst/>
              </a:prstGeom>
              <a:solidFill>
                <a:srgbClr val="FF0000"/>
              </a:solidFill>
              <a:ln w="2540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" name="Google Shape;397;p7"/>
              <p:cNvSpPr/>
              <p:nvPr/>
            </p:nvSpPr>
            <p:spPr>
              <a:xfrm>
                <a:off x="5944010" y="5486400"/>
                <a:ext cx="228600" cy="228600"/>
              </a:xfrm>
              <a:prstGeom prst="rect">
                <a:avLst/>
              </a:prstGeom>
              <a:solidFill>
                <a:srgbClr val="71BEC4"/>
              </a:solidFill>
              <a:ln w="25400" cap="flat" cmpd="sng">
                <a:solidFill>
                  <a:srgbClr val="0070C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398" name="Google Shape;398;p7"/>
              <p:cNvCxnSpPr/>
              <p:nvPr/>
            </p:nvCxnSpPr>
            <p:spPr>
              <a:xfrm>
                <a:off x="4686300" y="5151437"/>
                <a:ext cx="1257710" cy="4572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cxnSp>
            <p:nvCxnSpPr>
              <p:cNvPr id="399" name="Google Shape;399;p7"/>
              <p:cNvCxnSpPr>
                <a:stCxn id="393" idx="1"/>
                <a:endCxn id="397" idx="1"/>
              </p:cNvCxnSpPr>
              <p:nvPr/>
            </p:nvCxnSpPr>
            <p:spPr>
              <a:xfrm rot="10800000" flipH="1">
                <a:off x="5029200" y="5600700"/>
                <a:ext cx="914700" cy="2286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cxnSp>
            <p:nvCxnSpPr>
              <p:cNvPr id="400" name="Google Shape;400;p7"/>
              <p:cNvCxnSpPr>
                <a:stCxn id="395" idx="2"/>
                <a:endCxn id="397" idx="1"/>
              </p:cNvCxnSpPr>
              <p:nvPr/>
            </p:nvCxnSpPr>
            <p:spPr>
              <a:xfrm rot="10800000" flipH="1">
                <a:off x="5372100" y="5600789"/>
                <a:ext cx="571800" cy="8280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</p:grpSp>
        <p:sp>
          <p:nvSpPr>
            <p:cNvPr id="401" name="Google Shape;401;p7"/>
            <p:cNvSpPr txBox="1"/>
            <p:nvPr/>
          </p:nvSpPr>
          <p:spPr>
            <a:xfrm>
              <a:off x="7984182" y="5073634"/>
              <a:ext cx="408254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5</a:t>
              </a:r>
              <a:endParaRPr dirty="0"/>
            </a:p>
          </p:txBody>
        </p:sp>
        <p:sp>
          <p:nvSpPr>
            <p:cNvPr id="402" name="Google Shape;402;p7"/>
            <p:cNvSpPr txBox="1"/>
            <p:nvPr/>
          </p:nvSpPr>
          <p:spPr>
            <a:xfrm>
              <a:off x="8136582" y="5454634"/>
              <a:ext cx="408254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3</a:t>
              </a:r>
              <a:endParaRPr dirty="0"/>
            </a:p>
          </p:txBody>
        </p:sp>
        <p:sp>
          <p:nvSpPr>
            <p:cNvPr id="403" name="Google Shape;403;p7"/>
            <p:cNvSpPr txBox="1"/>
            <p:nvPr/>
          </p:nvSpPr>
          <p:spPr>
            <a:xfrm>
              <a:off x="8403282" y="5911834"/>
              <a:ext cx="408254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</a:t>
              </a:r>
              <a:endParaRPr dirty="0"/>
            </a:p>
          </p:txBody>
        </p:sp>
      </p:grpSp>
      <p:sp>
        <p:nvSpPr>
          <p:cNvPr id="404" name="Google Shape;404;p7"/>
          <p:cNvSpPr txBox="1"/>
          <p:nvPr/>
        </p:nvSpPr>
        <p:spPr>
          <a:xfrm>
            <a:off x="7516063" y="6082029"/>
            <a:ext cx="689095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(FSP)</a:t>
            </a:r>
            <a:endParaRPr dirty="0"/>
          </a:p>
        </p:txBody>
      </p:sp>
      <p:sp>
        <p:nvSpPr>
          <p:cNvPr id="405" name="Google Shape;405;p7"/>
          <p:cNvSpPr txBox="1"/>
          <p:nvPr/>
        </p:nvSpPr>
        <p:spPr>
          <a:xfrm>
            <a:off x="8270995" y="5099855"/>
            <a:ext cx="62470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(FPP)</a:t>
            </a:r>
            <a:endParaRPr dirty="0"/>
          </a:p>
        </p:txBody>
      </p:sp>
      <p:sp>
        <p:nvSpPr>
          <p:cNvPr id="406" name="Google Shape;406;p7"/>
          <p:cNvSpPr txBox="1"/>
          <p:nvPr/>
        </p:nvSpPr>
        <p:spPr>
          <a:xfrm>
            <a:off x="7798480" y="4456682"/>
            <a:ext cx="63246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(DTF)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8"/>
          <p:cNvSpPr txBox="1">
            <a:spLocks noGrp="1"/>
          </p:cNvSpPr>
          <p:nvPr>
            <p:ph type="title"/>
          </p:nvPr>
        </p:nvSpPr>
        <p:spPr>
          <a:xfrm>
            <a:off x="449878" y="142568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Tile FSP-FPP Inundation Relations</a:t>
            </a:r>
            <a:endParaRPr dirty="0"/>
          </a:p>
        </p:txBody>
      </p:sp>
      <p:pic>
        <p:nvPicPr>
          <p:cNvPr id="412" name="Google Shape;41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62800" y="1219200"/>
            <a:ext cx="1872813" cy="3595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68761" y="1253613"/>
            <a:ext cx="1917026" cy="3624922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8"/>
          <p:cNvSpPr/>
          <p:nvPr/>
        </p:nvSpPr>
        <p:spPr>
          <a:xfrm>
            <a:off x="6553200" y="2590800"/>
            <a:ext cx="533400" cy="426027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88A3A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15" name="Google Shape;415;p8"/>
          <p:cNvGrpSpPr/>
          <p:nvPr/>
        </p:nvGrpSpPr>
        <p:grpSpPr>
          <a:xfrm>
            <a:off x="4564678" y="5008641"/>
            <a:ext cx="3588722" cy="1803833"/>
            <a:chOff x="5334000" y="2852065"/>
            <a:chExt cx="4248151" cy="2215235"/>
          </a:xfrm>
        </p:grpSpPr>
        <p:pic>
          <p:nvPicPr>
            <p:cNvPr id="416" name="Google Shape;416;p8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5334000" y="3200400"/>
              <a:ext cx="4248150" cy="1866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7" name="Google Shape;417;p8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5334001" y="2852065"/>
              <a:ext cx="4248150" cy="33881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18" name="Google Shape;418;p8"/>
          <p:cNvSpPr txBox="1"/>
          <p:nvPr/>
        </p:nvSpPr>
        <p:spPr>
          <a:xfrm>
            <a:off x="0" y="1295400"/>
            <a:ext cx="4336078" cy="5170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Char char="•"/>
            </a:pPr>
            <a:r>
              <a:rPr lang="en-US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Organize relations by tiles</a:t>
            </a:r>
            <a:endParaRPr dirty="0"/>
          </a:p>
          <a:p>
            <a:pPr marL="742950" marR="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Each tile stores 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 the FSPs 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that can flood the FPPs in the tile</a:t>
            </a:r>
            <a:endParaRPr dirty="0"/>
          </a:p>
          <a:p>
            <a:pPr marL="342900" marR="0" lvl="0" indent="-342900" algn="l" rtl="0"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Char char="•"/>
            </a:pPr>
            <a:r>
              <a:rPr lang="en-US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Flood mapping by tiles</a:t>
            </a:r>
            <a:endParaRPr dirty="0"/>
          </a:p>
          <a:p>
            <a:pPr marL="742950" marR="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Avoid memory overflow with a proper tile size</a:t>
            </a:r>
            <a:endParaRPr dirty="0"/>
          </a:p>
          <a:p>
            <a:pPr marL="742950" marR="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Only one file I/O is needed to map a tile</a:t>
            </a:r>
            <a:endParaRPr dirty="0"/>
          </a:p>
          <a:p>
            <a:pPr marL="742950" marR="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–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Scalable</a:t>
            </a:r>
            <a:endParaRPr dirty="0"/>
          </a:p>
          <a:p>
            <a:pPr marL="11430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Mapping tiles in parallel</a:t>
            </a:r>
            <a:endParaRPr dirty="0"/>
          </a:p>
          <a:p>
            <a:pPr marL="11430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Each tile can be mapped independently</a:t>
            </a:r>
            <a:endParaRPr dirty="0"/>
          </a:p>
          <a:p>
            <a:pPr marL="342900" marR="0" lvl="0" indent="-177800" algn="l" rtl="0"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alibri"/>
              <a:buNone/>
            </a:pPr>
            <a:endParaRPr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9"/>
          <p:cNvSpPr txBox="1">
            <a:spLocks noGrp="1"/>
          </p:cNvSpPr>
          <p:nvPr>
            <p:ph type="title"/>
          </p:nvPr>
        </p:nvSpPr>
        <p:spPr>
          <a:xfrm>
            <a:off x="381000" y="25400"/>
            <a:ext cx="8229600" cy="10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Flood Inundation Mapping</a:t>
            </a:r>
            <a:endParaRPr sz="4000" dirty="0"/>
          </a:p>
        </p:txBody>
      </p:sp>
      <p:sp>
        <p:nvSpPr>
          <p:cNvPr id="424" name="Google Shape;424;p9"/>
          <p:cNvSpPr txBox="1">
            <a:spLocks noGrp="1"/>
          </p:cNvSpPr>
          <p:nvPr>
            <p:ph type="body" idx="1"/>
          </p:nvPr>
        </p:nvSpPr>
        <p:spPr>
          <a:xfrm>
            <a:off x="228600" y="1066800"/>
            <a:ext cx="4874057" cy="5722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</a:pPr>
            <a:r>
              <a:rPr lang="en-US" dirty="0"/>
              <a:t>Estimate FSP depth of flow (DOF) from gauge observation or forecast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</a:pPr>
            <a:r>
              <a:rPr lang="en-US" dirty="0"/>
              <a:t>Snap gauges to FSPs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</a:pPr>
            <a:r>
              <a:rPr lang="en-US" dirty="0"/>
              <a:t>Based on steam orders</a:t>
            </a:r>
            <a:endParaRPr dirty="0"/>
          </a:p>
          <a:p>
            <a:pPr marL="114300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dirty="0"/>
              <a:t>From low to high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</a:pPr>
            <a:r>
              <a:rPr lang="en-US" dirty="0"/>
              <a:t>Linear interpolation using</a:t>
            </a:r>
            <a:endParaRPr dirty="0"/>
          </a:p>
          <a:p>
            <a:pPr marL="457200" lvl="1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dirty="0"/>
              <a:t>	distance or elevation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</a:pPr>
            <a:r>
              <a:rPr lang="en-US" dirty="0"/>
              <a:t>Stage sources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</a:pPr>
            <a:r>
              <a:rPr lang="en-US" dirty="0"/>
              <a:t>NWS AHPS and USGS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</a:pPr>
            <a:r>
              <a:rPr lang="en-US" dirty="0"/>
              <a:t>NWM + HAND SRC</a:t>
            </a:r>
            <a:endParaRPr dirty="0"/>
          </a:p>
        </p:txBody>
      </p:sp>
      <p:pic>
        <p:nvPicPr>
          <p:cNvPr id="425" name="Google Shape;425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16943" y="1371600"/>
            <a:ext cx="3743281" cy="96017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34280" y="2514599"/>
            <a:ext cx="4133520" cy="41387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4343</TotalTime>
  <Words>926</Words>
  <Application>Microsoft Office PowerPoint</Application>
  <PresentationFormat>On-screen Show (4:3)</PresentationFormat>
  <Paragraphs>199</Paragraphs>
  <Slides>21</Slides>
  <Notes>21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Office Theme</vt:lpstr>
      <vt:lpstr>1_Default Design</vt:lpstr>
      <vt:lpstr>Default Design</vt:lpstr>
      <vt:lpstr>Using the FLDPLN Model for Flood Inundation Model</vt:lpstr>
      <vt:lpstr>Low Complexity FIM Models</vt:lpstr>
      <vt:lpstr>PowerPoint Presentation</vt:lpstr>
      <vt:lpstr>Major Processes</vt:lpstr>
      <vt:lpstr>Hydro-Condition DEM</vt:lpstr>
      <vt:lpstr>PowerPoint Presentation</vt:lpstr>
      <vt:lpstr>Flood Inundation Relations </vt:lpstr>
      <vt:lpstr>Tile FSP-FPP Inundation Relations</vt:lpstr>
      <vt:lpstr>Flood Inundation Mapping</vt:lpstr>
      <vt:lpstr>Inundation Mapping</vt:lpstr>
      <vt:lpstr>Parallel Inundation Mapping</vt:lpstr>
      <vt:lpstr>PowerPoint Presentation</vt:lpstr>
      <vt:lpstr>PowerPoint Presentation</vt:lpstr>
      <vt:lpstr>Mapping Wildcat Creek 2018 Labor Day Flood</vt:lpstr>
      <vt:lpstr>Prepare DEM</vt:lpstr>
      <vt:lpstr>Build the fldpln Python environment</vt:lpstr>
      <vt:lpstr>Build segment-based Library</vt:lpstr>
      <vt:lpstr>Tile segment-based Library</vt:lpstr>
      <vt:lpstr>Create Special Maps</vt:lpstr>
      <vt:lpstr>Map Flood Events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the FLDPLN Model for Flood Inundation Model</dc:title>
  <dc:creator>Xingong Li</dc:creator>
  <cp:lastModifiedBy>Li, Xingong</cp:lastModifiedBy>
  <cp:revision>27</cp:revision>
  <dcterms:created xsi:type="dcterms:W3CDTF">2015-04-13T23:21:38Z</dcterms:created>
  <dcterms:modified xsi:type="dcterms:W3CDTF">2024-09-11T08:40:07Z</dcterms:modified>
</cp:coreProperties>
</file>